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452" r:id="rId1"/>
  </p:sldMasterIdLst>
  <p:notesMasterIdLst>
    <p:notesMasterId r:id="rId52"/>
  </p:notesMasterIdLst>
  <p:handoutMasterIdLst>
    <p:handoutMasterId r:id="rId53"/>
  </p:handoutMasterIdLst>
  <p:sldIdLst>
    <p:sldId id="307" r:id="rId2"/>
    <p:sldId id="514" r:id="rId3"/>
    <p:sldId id="344" r:id="rId4"/>
    <p:sldId id="470" r:id="rId5"/>
    <p:sldId id="469" r:id="rId6"/>
    <p:sldId id="498" r:id="rId7"/>
    <p:sldId id="501" r:id="rId8"/>
    <p:sldId id="390" r:id="rId9"/>
    <p:sldId id="499" r:id="rId10"/>
    <p:sldId id="395" r:id="rId11"/>
    <p:sldId id="396" r:id="rId12"/>
    <p:sldId id="397" r:id="rId13"/>
    <p:sldId id="399" r:id="rId14"/>
    <p:sldId id="400" r:id="rId15"/>
    <p:sldId id="401" r:id="rId16"/>
    <p:sldId id="402" r:id="rId17"/>
    <p:sldId id="403" r:id="rId18"/>
    <p:sldId id="453" r:id="rId19"/>
    <p:sldId id="517" r:id="rId20"/>
    <p:sldId id="502" r:id="rId21"/>
    <p:sldId id="504" r:id="rId22"/>
    <p:sldId id="406" r:id="rId23"/>
    <p:sldId id="376" r:id="rId24"/>
    <p:sldId id="484" r:id="rId25"/>
    <p:sldId id="379" r:id="rId26"/>
    <p:sldId id="471" r:id="rId27"/>
    <p:sldId id="374" r:id="rId28"/>
    <p:sldId id="372" r:id="rId29"/>
    <p:sldId id="473" r:id="rId30"/>
    <p:sldId id="412" r:id="rId31"/>
    <p:sldId id="500" r:id="rId32"/>
    <p:sldId id="508" r:id="rId33"/>
    <p:sldId id="509" r:id="rId34"/>
    <p:sldId id="348" r:id="rId35"/>
    <p:sldId id="480" r:id="rId36"/>
    <p:sldId id="370" r:id="rId37"/>
    <p:sldId id="485" r:id="rId38"/>
    <p:sldId id="386" r:id="rId39"/>
    <p:sldId id="483" r:id="rId40"/>
    <p:sldId id="389" r:id="rId41"/>
    <p:sldId id="486" r:id="rId42"/>
    <p:sldId id="510" r:id="rId43"/>
    <p:sldId id="511" r:id="rId44"/>
    <p:sldId id="451" r:id="rId45"/>
    <p:sldId id="516" r:id="rId46"/>
    <p:sldId id="518" r:id="rId47"/>
    <p:sldId id="466" r:id="rId48"/>
    <p:sldId id="507" r:id="rId49"/>
    <p:sldId id="519" r:id="rId50"/>
    <p:sldId id="520" r:id="rId51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CCC"/>
    <a:srgbClr val="000000"/>
    <a:srgbClr val="F79443"/>
    <a:srgbClr val="FFFFFF"/>
    <a:srgbClr val="5CC49C"/>
    <a:srgbClr val="E24E3E"/>
    <a:srgbClr val="FF33CC"/>
    <a:srgbClr val="5B93C5"/>
    <a:srgbClr val="00FF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21" autoAdjust="0"/>
    <p:restoredTop sz="94707" autoAdjust="0"/>
  </p:normalViewPr>
  <p:slideViewPr>
    <p:cSldViewPr>
      <p:cViewPr varScale="1">
        <p:scale>
          <a:sx n="86" d="100"/>
          <a:sy n="86" d="100"/>
        </p:scale>
        <p:origin x="1344" y="72"/>
      </p:cViewPr>
      <p:guideLst>
        <p:guide orient="horz" pos="2160"/>
        <p:guide pos="288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93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6.xlsx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7763423111717754E-2"/>
          <c:y val="0.11992935529209277"/>
          <c:w val="0.49541519196279782"/>
          <c:h val="0.8256919866046630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Данные в млн. руб.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C8-4D91-8D1D-3EA722F14E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1C8-4D91-8D1D-3EA722F14EBC}"/>
              </c:ext>
            </c:extLst>
          </c:dPt>
          <c:dLbls>
            <c:dLbl>
              <c:idx val="0"/>
              <c:layout>
                <c:manualLayout>
                  <c:x val="5.7110056554562659E-2"/>
                  <c:y val="-6.718830182889731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1C8-4D91-8D1D-3EA722F14EBC}"/>
                </c:ext>
              </c:extLst>
            </c:dLbl>
            <c:dLbl>
              <c:idx val="1"/>
              <c:layout>
                <c:manualLayout>
                  <c:x val="-6.0469471646007585E-2"/>
                  <c:y val="5.878976410028515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1C8-4D91-8D1D-3EA722F14EBC}"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Лист1!$A$2:$A$3</c:f>
              <c:strCache>
                <c:ptCount val="2"/>
                <c:pt idx="0">
                  <c:v>Налоговые и неналоговые доходы -  1 013,2 млн. руб.</c:v>
                </c:pt>
                <c:pt idx="1">
                  <c:v>Безвозмездные поступления - 1 902,6 млн. руб.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1013.2</c:v>
                </c:pt>
                <c:pt idx="1">
                  <c:v>1902.6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8-4D91-8D1D-3EA722F14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60257854947339"/>
          <c:y val="0.33092509121561448"/>
          <c:w val="0.41431917617619207"/>
          <c:h val="0.423296882356986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Nova" panose="020B0602020104020203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EED7-4126-9F2F-5DE5A742680D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EED7-4126-9F2F-5DE5A742680D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EED7-4126-9F2F-5DE5A742680D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EED7-4126-9F2F-5DE5A742680D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D7-4126-9F2F-5DE5A742680D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D7-4126-9F2F-5DE5A742680D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D7-4126-9F2F-5DE5A742680D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D7-4126-9F2F-5DE5A742680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ED7-4126-9F2F-5DE5A742680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36029.800000000003</c:v>
                </c:pt>
                <c:pt idx="1">
                  <c:v>28519</c:v>
                </c:pt>
                <c:pt idx="2">
                  <c:v>35980</c:v>
                </c:pt>
                <c:pt idx="3">
                  <c:v>37420.199999999997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ED7-4126-9F2F-5DE5A74268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9084360"/>
        <c:axId val="209084752"/>
      </c:barChart>
      <c:catAx>
        <c:axId val="20908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09084752"/>
        <c:crosses val="autoZero"/>
        <c:auto val="1"/>
        <c:lblAlgn val="ctr"/>
        <c:lblOffset val="100"/>
        <c:noMultiLvlLbl val="0"/>
      </c:catAx>
      <c:valAx>
        <c:axId val="209084752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209084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5477673955030635"/>
          <c:y val="3.288241042897305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3038553915151802E-3"/>
          <c:y val="9.7612788181960924E-2"/>
          <c:w val="0.88893701981831064"/>
          <c:h val="0.9023872118180391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Данные в млн. руб.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512-4118-9DE3-EE9B5A57D79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512-4118-9DE3-EE9B5A57D791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512-4118-9DE3-EE9B5A57D791}"/>
              </c:ext>
            </c:extLst>
          </c:dPt>
          <c:dLbls>
            <c:dLbl>
              <c:idx val="0"/>
              <c:layout>
                <c:manualLayout>
                  <c:x val="0.17467343372103955"/>
                  <c:y val="-5.978620077995100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512-4118-9DE3-EE9B5A57D791}"/>
                </c:ext>
              </c:extLst>
            </c:dLbl>
            <c:dLbl>
              <c:idx val="1"/>
              <c:layout>
                <c:manualLayout>
                  <c:x val="0.16449828224214402"/>
                  <c:y val="0.1082969074837425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512-4118-9DE3-EE9B5A57D791}"/>
                </c:ext>
              </c:extLst>
            </c:dLbl>
            <c:dLbl>
              <c:idx val="2"/>
              <c:layout>
                <c:manualLayout>
                  <c:x val="-0.15941070650269629"/>
                  <c:y val="-0.4244820255376521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512-4118-9DE3-EE9B5A57D791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0000"/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Дотации</c:v>
                </c:pt>
                <c:pt idx="1">
                  <c:v>Субсидии </c:v>
                </c:pt>
                <c:pt idx="2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686.7</c:v>
                </c:pt>
                <c:pt idx="1">
                  <c:v>103.8</c:v>
                </c:pt>
                <c:pt idx="2">
                  <c:v>1112.0999999999999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12-4118-9DE3-EE9B5A57D7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9961619815756005"/>
          <c:y val="0.938785589803880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C7B7-4609-AF2C-24CDA1A39D52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2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C7B7-4609-AF2C-24CDA1A39D52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/>
                  </a:gs>
                  <a:gs pos="100000">
                    <a:schemeClr val="accent3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3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C7B7-4609-AF2C-24CDA1A39D52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4"/>
                  </a:gs>
                  <a:gs pos="100000">
                    <a:schemeClr val="accent4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4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C7B7-4609-AF2C-24CDA1A39D52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5"/>
                  </a:gs>
                  <a:gs pos="100000">
                    <a:schemeClr val="accent5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5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8-C7B7-4609-AF2C-24CDA1A39D52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6"/>
                  </a:gs>
                  <a:gs pos="100000">
                    <a:schemeClr val="accent6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6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B-CBE7-443A-8A0A-BE5FC8A9F6DA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1">
                      <a:lumMod val="60000"/>
                    </a:schemeClr>
                  </a:gs>
                  <a:gs pos="100000">
                    <a:schemeClr val="accent1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D-CBE7-443A-8A0A-BE5FC8A9F6DA}"/>
              </c:ext>
            </c:extLst>
          </c:dPt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60000"/>
                    </a:schemeClr>
                  </a:gs>
                  <a:gs pos="100000">
                    <a:schemeClr val="accent2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2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F-CBE7-443A-8A0A-BE5FC8A9F6DA}"/>
              </c:ext>
            </c:extLst>
          </c:dPt>
          <c:dPt>
            <c:idx val="8"/>
            <c:invertIfNegative val="0"/>
            <c:bubble3D val="0"/>
            <c:spPr>
              <a:gradFill rotWithShape="1">
                <a:gsLst>
                  <a:gs pos="0">
                    <a:schemeClr val="accent3">
                      <a:lumMod val="60000"/>
                    </a:schemeClr>
                  </a:gs>
                  <a:gs pos="100000">
                    <a:schemeClr val="accent3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3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11-CBE7-443A-8A0A-BE5FC8A9F6DA}"/>
              </c:ext>
            </c:extLst>
          </c:dPt>
          <c:dPt>
            <c:idx val="9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60000"/>
                    </a:schemeClr>
                  </a:gs>
                  <a:gs pos="100000">
                    <a:schemeClr val="accent4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4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13-CBE7-443A-8A0A-BE5FC8A9F6DA}"/>
              </c:ext>
            </c:extLst>
          </c:dPt>
          <c:dPt>
            <c:idx val="10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60000"/>
                    </a:schemeClr>
                  </a:gs>
                  <a:gs pos="100000">
                    <a:schemeClr val="accent5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5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15-CBE7-443A-8A0A-BE5FC8A9F6DA}"/>
              </c:ext>
            </c:extLst>
          </c:dPt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60000"/>
                    </a:schemeClr>
                  </a:gs>
                  <a:gs pos="100000">
                    <a:schemeClr val="accent6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6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17-CBE7-443A-8A0A-BE5FC8A9F6DA}"/>
              </c:ext>
            </c:extLst>
          </c:dPt>
          <c:dLbls>
            <c:dLbl>
              <c:idx val="0"/>
              <c:layout>
                <c:manualLayout>
                  <c:x val="6.7725815767783124E-2"/>
                  <c:y val="3.808460810563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7-4609-AF2C-24CDA1A39D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Развитие системы образования </c:v>
                </c:pt>
                <c:pt idx="1">
                  <c:v>Развитие и модернизация жилищно-коммунального и дорожного хозяйства  </c:v>
                </c:pt>
                <c:pt idx="2">
                  <c:v>Развитие культуры  </c:v>
                </c:pt>
                <c:pt idx="3">
                  <c:v>Развитие и обеспечение эффективности деятельности администрации </c:v>
                </c:pt>
                <c:pt idx="4">
                  <c:v>Развитие физической культуры и спорта </c:v>
                </c:pt>
                <c:pt idx="5">
                  <c:v>Развитие молодежной политики </c:v>
                </c:pt>
                <c:pt idx="6">
                  <c:v>Управление муниципальной собственностью </c:v>
                </c:pt>
                <c:pt idx="7">
                  <c:v>Программа по энергосбережению и повышению энергетической эффективности</c:v>
                </c:pt>
                <c:pt idx="8">
                  <c:v>Формирование современной городской среды</c:v>
                </c:pt>
                <c:pt idx="9">
                  <c:v>Управление муниципальными финансами </c:v>
                </c:pt>
                <c:pt idx="10">
                  <c:v>Обеспечение безопасности жизнедеятельности населения </c:v>
                </c:pt>
                <c:pt idx="11">
                  <c:v>Социальная поддержка населения  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1547.3</c:v>
                </c:pt>
                <c:pt idx="1">
                  <c:v>373</c:v>
                </c:pt>
                <c:pt idx="2">
                  <c:v>237.7</c:v>
                </c:pt>
                <c:pt idx="3">
                  <c:v>113.5</c:v>
                </c:pt>
                <c:pt idx="4">
                  <c:v>101.3</c:v>
                </c:pt>
                <c:pt idx="5">
                  <c:v>33.9</c:v>
                </c:pt>
                <c:pt idx="6">
                  <c:v>24.2</c:v>
                </c:pt>
                <c:pt idx="7">
                  <c:v>22.2</c:v>
                </c:pt>
                <c:pt idx="8">
                  <c:v>19.8</c:v>
                </c:pt>
                <c:pt idx="9">
                  <c:v>19.600000000000001</c:v>
                </c:pt>
                <c:pt idx="10">
                  <c:v>15.1</c:v>
                </c:pt>
                <c:pt idx="11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7B7-4609-AF2C-24CDA1A39D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9328936"/>
        <c:axId val="209329328"/>
      </c:barChart>
      <c:catAx>
        <c:axId val="20932893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9329328"/>
        <c:crosses val="autoZero"/>
        <c:auto val="1"/>
        <c:lblAlgn val="ctr"/>
        <c:lblOffset val="100"/>
        <c:noMultiLvlLbl val="0"/>
      </c:catAx>
      <c:valAx>
        <c:axId val="2093293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09328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2317424988048546"/>
          <c:y val="0.12864065987731058"/>
          <c:w val="0.562716205167893"/>
          <c:h val="0.659838476279811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Nova" panose="020B0602020104020203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5E59-4156-A72D-07D4BBD661CC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5E59-4156-A72D-07D4BBD661CC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5E59-4156-A72D-07D4BBD661CC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5E59-4156-A72D-07D4BBD661CC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E59-4156-A72D-07D4BBD661CC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E59-4156-A72D-07D4BBD661CC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E59-4156-A72D-07D4BBD661CC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E59-4156-A72D-07D4BBD661C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E59-4156-A72D-07D4BBD661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94.6</c:v>
                </c:pt>
                <c:pt idx="1">
                  <c:v>113.5</c:v>
                </c:pt>
                <c:pt idx="2">
                  <c:v>115.7</c:v>
                </c:pt>
                <c:pt idx="3">
                  <c:v>119.1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E59-4156-A72D-07D4BBD66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9332464"/>
        <c:axId val="211141168"/>
      </c:barChart>
      <c:catAx>
        <c:axId val="20933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1141168"/>
        <c:crosses val="autoZero"/>
        <c:auto val="1"/>
        <c:lblAlgn val="ctr"/>
        <c:lblOffset val="100"/>
        <c:noMultiLvlLbl val="0"/>
      </c:catAx>
      <c:valAx>
        <c:axId val="2111411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0933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3481-4F8E-AC23-A68348175BC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3481-4F8E-AC23-A68348175BC3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3481-4F8E-AC23-A68348175BC3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3481-4F8E-AC23-A68348175BC3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3481-4F8E-AC23-A68348175BC3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481-4F8E-AC23-A68348175BC3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3481-4F8E-AC23-A68348175BC3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3481-4F8E-AC23-A68348175BC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481-4F8E-AC23-A68348175B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512.79999999999995</c:v>
                </c:pt>
                <c:pt idx="1">
                  <c:v>373</c:v>
                </c:pt>
                <c:pt idx="2">
                  <c:v>289.10000000000002</c:v>
                </c:pt>
                <c:pt idx="3">
                  <c:v>299.3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481-4F8E-AC23-A68348175B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141952"/>
        <c:axId val="211142344"/>
      </c:barChart>
      <c:catAx>
        <c:axId val="211141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1142344"/>
        <c:crosses val="autoZero"/>
        <c:auto val="1"/>
        <c:lblAlgn val="ctr"/>
        <c:lblOffset val="100"/>
        <c:noMultiLvlLbl val="0"/>
      </c:catAx>
      <c:valAx>
        <c:axId val="2111423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114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CA47-4FE3-8A8C-5A55B70C671A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CA47-4FE3-8A8C-5A55B70C671A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CA47-4FE3-8A8C-5A55B70C671A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CA47-4FE3-8A8C-5A55B70C671A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A47-4FE3-8A8C-5A55B70C671A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A47-4FE3-8A8C-5A55B70C671A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A47-4FE3-8A8C-5A55B70C671A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A47-4FE3-8A8C-5A55B70C671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A47-4FE3-8A8C-5A55B70C67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15.9</c:v>
                </c:pt>
                <c:pt idx="1">
                  <c:v>19.600000000000001</c:v>
                </c:pt>
                <c:pt idx="2">
                  <c:v>20.399999999999999</c:v>
                </c:pt>
                <c:pt idx="3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A47-4FE3-8A8C-5A55B70C67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144304"/>
        <c:axId val="211144696"/>
      </c:barChart>
      <c:catAx>
        <c:axId val="21114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1144696"/>
        <c:crosses val="autoZero"/>
        <c:auto val="1"/>
        <c:lblAlgn val="ctr"/>
        <c:lblOffset val="100"/>
        <c:noMultiLvlLbl val="0"/>
      </c:catAx>
      <c:valAx>
        <c:axId val="2111446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1144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E898-4CD4-9348-E6ED74BE0E00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E898-4CD4-9348-E6ED74BE0E00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E898-4CD4-9348-E6ED74BE0E00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E898-4CD4-9348-E6ED74BE0E00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898-4CD4-9348-E6ED74BE0E00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98-4CD4-9348-E6ED74BE0E00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898-4CD4-9348-E6ED74BE0E00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898-4CD4-9348-E6ED74BE0E0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98-4CD4-9348-E6ED74BE0E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51.6</c:v>
                </c:pt>
                <c:pt idx="1">
                  <c:v>24.2</c:v>
                </c:pt>
                <c:pt idx="2">
                  <c:v>24.4</c:v>
                </c:pt>
                <c:pt idx="3">
                  <c:v>25.3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898-4CD4-9348-E6ED74BE0E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719448"/>
        <c:axId val="211719840"/>
      </c:barChart>
      <c:catAx>
        <c:axId val="21171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1719840"/>
        <c:crosses val="autoZero"/>
        <c:auto val="1"/>
        <c:lblAlgn val="ctr"/>
        <c:lblOffset val="100"/>
        <c:noMultiLvlLbl val="0"/>
      </c:catAx>
      <c:valAx>
        <c:axId val="2117198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211719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9A9A-4347-B968-3384C083F714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9A9A-4347-B968-3384C083F714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9A9A-4347-B968-3384C083F714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9A9A-4347-B968-3384C083F714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A9A-4347-B968-3384C083F714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A9A-4347-B968-3384C083F714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A9A-4347-B968-3384C083F714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A9A-4347-B968-3384C083F71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9A-4347-B968-3384C083F7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1341.4</c:v>
                </c:pt>
                <c:pt idx="1">
                  <c:v>1547.3</c:v>
                </c:pt>
                <c:pt idx="2">
                  <c:v>1672.4</c:v>
                </c:pt>
                <c:pt idx="3">
                  <c:v>1743.3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A9A-4347-B968-3384C083F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1720624"/>
        <c:axId val="213184056"/>
      </c:barChart>
      <c:catAx>
        <c:axId val="21172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3184056"/>
        <c:crosses val="autoZero"/>
        <c:auto val="1"/>
        <c:lblAlgn val="ctr"/>
        <c:lblOffset val="100"/>
        <c:noMultiLvlLbl val="0"/>
      </c:catAx>
      <c:valAx>
        <c:axId val="213184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172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6453-4667-A6E5-5239F4821D1F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6453-4667-A6E5-5239F4821D1F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6453-4667-A6E5-5239F4821D1F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6453-4667-A6E5-5239F4821D1F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453-4667-A6E5-5239F4821D1F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453-4667-A6E5-5239F4821D1F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6453-4667-A6E5-5239F4821D1F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6453-4667-A6E5-5239F4821D1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53-4667-A6E5-5239F4821D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58.4</c:v>
                </c:pt>
                <c:pt idx="1">
                  <c:v>33.9</c:v>
                </c:pt>
                <c:pt idx="2">
                  <c:v>33.299999999999997</c:v>
                </c:pt>
                <c:pt idx="3">
                  <c:v>34.5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453-4667-A6E5-5239F4821D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3184840"/>
        <c:axId val="213185232"/>
      </c:barChart>
      <c:catAx>
        <c:axId val="213184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3185232"/>
        <c:crosses val="autoZero"/>
        <c:auto val="1"/>
        <c:lblAlgn val="ctr"/>
        <c:lblOffset val="100"/>
        <c:noMultiLvlLbl val="0"/>
      </c:catAx>
      <c:valAx>
        <c:axId val="2131852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3184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351281074589596E-2"/>
          <c:y val="0.11568091896599303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1221-4372-8742-771FEDFF0937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1221-4372-8742-771FEDFF0937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1221-4372-8742-771FEDFF0937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1221-4372-8742-771FEDFF0937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221-4372-8742-771FEDFF0937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221-4372-8742-771FEDFF0937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1221-4372-8742-771FEDFF0937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221-4372-8742-771FEDFF093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21-4372-8742-771FEDFF09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192.5</c:v>
                </c:pt>
                <c:pt idx="1">
                  <c:v>237.7</c:v>
                </c:pt>
                <c:pt idx="2">
                  <c:v>246</c:v>
                </c:pt>
                <c:pt idx="3">
                  <c:v>262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221-4372-8742-771FEDFF09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3186016"/>
        <c:axId val="213186408"/>
      </c:barChart>
      <c:catAx>
        <c:axId val="213186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3186408"/>
        <c:crosses val="autoZero"/>
        <c:auto val="1"/>
        <c:lblAlgn val="ctr"/>
        <c:lblOffset val="100"/>
        <c:noMultiLvlLbl val="0"/>
      </c:catAx>
      <c:valAx>
        <c:axId val="213186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3186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1654244418077877"/>
          <c:y val="3.1291333062306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9.7125433175256765E-2"/>
          <c:w val="0.96480753728335344"/>
          <c:h val="0.83550208824689687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Данные в тыс. руб.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2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5DFE-45F7-872E-9FB603D051A8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4"/>
                  </a:gs>
                  <a:gs pos="100000">
                    <a:schemeClr val="accent4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4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5DFE-45F7-872E-9FB603D051A8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6"/>
                  </a:gs>
                  <a:gs pos="100000">
                    <a:schemeClr val="accent6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6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5DFE-45F7-872E-9FB603D051A8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60000"/>
                    </a:schemeClr>
                  </a:gs>
                  <a:gs pos="100000">
                    <a:schemeClr val="accent2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2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5DFE-45F7-872E-9FB603D051A8}"/>
              </c:ext>
            </c:extLst>
          </c:dPt>
          <c:dPt>
            <c:idx val="4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60000"/>
                    </a:schemeClr>
                  </a:gs>
                  <a:gs pos="100000">
                    <a:schemeClr val="accent4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4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8-5DFE-45F7-872E-9FB603D051A8}"/>
              </c:ext>
            </c:extLst>
          </c:dPt>
          <c:dPt>
            <c:idx val="5"/>
            <c:invertIfNegative val="0"/>
            <c:bubble3D val="0"/>
            <c:spPr>
              <a:gradFill rotWithShape="1">
                <a:gsLst>
                  <a:gs pos="0">
                    <a:schemeClr val="accent6">
                      <a:lumMod val="60000"/>
                    </a:schemeClr>
                  </a:gs>
                  <a:gs pos="100000">
                    <a:schemeClr val="accent6">
                      <a:lumMod val="6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6">
                      <a:lumMod val="6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B-4B7E-41A3-98DB-C4708D5FB75E}"/>
              </c:ext>
            </c:extLst>
          </c:dPt>
          <c:dPt>
            <c:idx val="6"/>
            <c:invertIfNegative val="0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</a:schemeClr>
                  </a:gs>
                  <a:gs pos="100000">
                    <a:schemeClr val="accent2">
                      <a:lumMod val="80000"/>
                      <a:lumOff val="2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2">
                      <a:lumMod val="80000"/>
                      <a:lumOff val="2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D-4B7E-41A3-98DB-C4708D5FB75E}"/>
              </c:ext>
            </c:extLst>
          </c:dPt>
          <c:dPt>
            <c:idx val="7"/>
            <c:invertIfNegative val="0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</a:schemeClr>
                  </a:gs>
                  <a:gs pos="100000">
                    <a:schemeClr val="accent4">
                      <a:lumMod val="80000"/>
                      <a:lumOff val="20000"/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4">
                      <a:lumMod val="80000"/>
                      <a:lumOff val="20000"/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F-4B7E-41A3-98DB-C4708D5FB7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НДФЛ</c:v>
                </c:pt>
                <c:pt idx="1">
                  <c:v>Налоги на совокупный доход</c:v>
                </c:pt>
                <c:pt idx="2">
                  <c:v>Акцизы</c:v>
                </c:pt>
                <c:pt idx="3">
                  <c:v>Доходы от продажи материальных и нематериальных активов</c:v>
                </c:pt>
                <c:pt idx="4">
                  <c:v>Доходы от использования имущества</c:v>
                </c:pt>
                <c:pt idx="5">
                  <c:v>Налоги на имущество</c:v>
                </c:pt>
                <c:pt idx="6">
                  <c:v>Государственная пошлина</c:v>
                </c:pt>
                <c:pt idx="7">
                  <c:v>Прочие неналоговые доходы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774.1</c:v>
                </c:pt>
                <c:pt idx="1">
                  <c:v>79.8</c:v>
                </c:pt>
                <c:pt idx="2">
                  <c:v>47.4</c:v>
                </c:pt>
                <c:pt idx="3">
                  <c:v>30.8</c:v>
                </c:pt>
                <c:pt idx="4">
                  <c:v>28.5</c:v>
                </c:pt>
                <c:pt idx="5">
                  <c:v>26.5</c:v>
                </c:pt>
                <c:pt idx="6">
                  <c:v>22</c:v>
                </c:pt>
                <c:pt idx="7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DFE-45F7-872E-9FB603D051A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08389824"/>
        <c:axId val="208390216"/>
      </c:barChart>
      <c:catAx>
        <c:axId val="208389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8390216"/>
        <c:crosses val="autoZero"/>
        <c:auto val="1"/>
        <c:lblAlgn val="ctr"/>
        <c:lblOffset val="100"/>
        <c:noMultiLvlLbl val="0"/>
      </c:catAx>
      <c:valAx>
        <c:axId val="2083902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208389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3274565850501565"/>
          <c:y val="1.57952915167337E-2"/>
          <c:w val="0.46555846187034844"/>
          <c:h val="0.797095304172140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Nova" panose="020B0602020104020203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EC4B-4776-BDA9-28BC706AE031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EC4B-4776-BDA9-28BC706AE031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EC4B-4776-BDA9-28BC706AE031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EC4B-4776-BDA9-28BC706AE031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C4B-4776-BDA9-28BC706AE031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C4B-4776-BDA9-28BC706AE031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C4B-4776-BDA9-28BC706AE031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C4B-4776-BDA9-28BC706AE03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C4B-4776-BDA9-28BC706AE0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85.5</c:v>
                </c:pt>
                <c:pt idx="1">
                  <c:v>101.3</c:v>
                </c:pt>
                <c:pt idx="2">
                  <c:v>105.3</c:v>
                </c:pt>
                <c:pt idx="3">
                  <c:v>109.5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C4B-4776-BDA9-28BC706AE0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3187192"/>
        <c:axId val="213187584"/>
      </c:barChart>
      <c:catAx>
        <c:axId val="213187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3187584"/>
        <c:crosses val="autoZero"/>
        <c:auto val="1"/>
        <c:lblAlgn val="ctr"/>
        <c:lblOffset val="100"/>
        <c:noMultiLvlLbl val="0"/>
      </c:catAx>
      <c:valAx>
        <c:axId val="213187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213187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118525560164465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5115-49A2-BC81-B9B601727A0F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5115-49A2-BC81-B9B601727A0F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5115-49A2-BC81-B9B601727A0F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5115-49A2-BC81-B9B601727A0F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115-49A2-BC81-B9B601727A0F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115-49A2-BC81-B9B601727A0F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115-49A2-BC81-B9B601727A0F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115-49A2-BC81-B9B601727A0F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15-49A2-BC81-B9B601727A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52.1</c:v>
                </c:pt>
                <c:pt idx="1">
                  <c:v>2.4</c:v>
                </c:pt>
                <c:pt idx="2">
                  <c:v>2.2999999999999998</c:v>
                </c:pt>
                <c:pt idx="3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115-49A2-BC81-B9B601727A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99013736"/>
        <c:axId val="212879768"/>
      </c:barChart>
      <c:catAx>
        <c:axId val="9901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2879768"/>
        <c:crosses val="autoZero"/>
        <c:auto val="1"/>
        <c:lblAlgn val="ctr"/>
        <c:lblOffset val="100"/>
        <c:noMultiLvlLbl val="0"/>
      </c:catAx>
      <c:valAx>
        <c:axId val="2128797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990137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518291618388E-2"/>
          <c:y val="0.11568091896599303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90BB-4932-9FCA-FC1C5C150B6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90BB-4932-9FCA-FC1C5C150B6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90BB-4932-9FCA-FC1C5C150B6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90BB-4932-9FCA-FC1C5C150B69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BB-4932-9FCA-FC1C5C150B69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BB-4932-9FCA-FC1C5C150B69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BB-4932-9FCA-FC1C5C150B69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BB-4932-9FCA-FC1C5C150B6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BB-4932-9FCA-FC1C5C150B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11.6</c:v>
                </c:pt>
                <c:pt idx="1">
                  <c:v>15.1</c:v>
                </c:pt>
                <c:pt idx="2">
                  <c:v>15.7</c:v>
                </c:pt>
                <c:pt idx="3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BB-4932-9FCA-FC1C5C150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2880552"/>
        <c:axId val="212880944"/>
      </c:barChart>
      <c:catAx>
        <c:axId val="212880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2880944"/>
        <c:crosses val="autoZero"/>
        <c:auto val="1"/>
        <c:lblAlgn val="ctr"/>
        <c:lblOffset val="100"/>
        <c:noMultiLvlLbl val="0"/>
      </c:catAx>
      <c:valAx>
        <c:axId val="2128809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2880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518291618402E-2"/>
          <c:y val="0.1441275790145180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90BB-4932-9FCA-FC1C5C150B6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90BB-4932-9FCA-FC1C5C150B6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90BB-4932-9FCA-FC1C5C150B6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90BB-4932-9FCA-FC1C5C150B69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BB-4932-9FCA-FC1C5C150B69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BB-4932-9FCA-FC1C5C150B69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BB-4932-9FCA-FC1C5C150B69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BB-4932-9FCA-FC1C5C150B6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BB-4932-9FCA-FC1C5C150B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25.6</c:v>
                </c:pt>
                <c:pt idx="1">
                  <c:v>19.8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BB-4932-9FCA-FC1C5C150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2882904"/>
        <c:axId val="212883296"/>
      </c:barChart>
      <c:catAx>
        <c:axId val="212882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2883296"/>
        <c:crosses val="autoZero"/>
        <c:auto val="1"/>
        <c:lblAlgn val="ctr"/>
        <c:lblOffset val="100"/>
        <c:noMultiLvlLbl val="0"/>
      </c:catAx>
      <c:valAx>
        <c:axId val="212883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2882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518291618402E-2"/>
          <c:y val="0.1441275790145180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90BB-4932-9FCA-FC1C5C150B6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90BB-4932-9FCA-FC1C5C150B6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90BB-4932-9FCA-FC1C5C150B6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90BB-4932-9FCA-FC1C5C150B69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0BB-4932-9FCA-FC1C5C150B69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0BB-4932-9FCA-FC1C5C150B69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0BB-4932-9FCA-FC1C5C150B69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0BB-4932-9FCA-FC1C5C150B6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BB-4932-9FCA-FC1C5C150B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План 2024 г.</c:v>
                </c:pt>
                <c:pt idx="1">
                  <c:v>План 2025 г.</c:v>
                </c:pt>
                <c:pt idx="2">
                  <c:v>План 2026 г.</c:v>
                </c:pt>
                <c:pt idx="3">
                  <c:v>План 2027 г.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10.5</c:v>
                </c:pt>
                <c:pt idx="1">
                  <c:v>22.2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BB-4932-9FCA-FC1C5C150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4052984"/>
        <c:axId val="214053376"/>
      </c:barChart>
      <c:catAx>
        <c:axId val="214052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4053376"/>
        <c:crosses val="autoZero"/>
        <c:auto val="1"/>
        <c:lblAlgn val="ctr"/>
        <c:lblOffset val="100"/>
        <c:noMultiLvlLbl val="0"/>
      </c:catAx>
      <c:valAx>
        <c:axId val="21405337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4052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518291618402E-2"/>
          <c:y val="0.14412757901451809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год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A8D3-40DB-9A46-70C50C2A791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A8D3-40DB-9A46-70C50C2A791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A8D3-40DB-9A46-70C50C2A791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A8D3-40DB-9A46-70C50C2A791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Резервный фонд Администрации городского округа Красноуфимск</c:v>
                </c:pt>
                <c:pt idx="1">
                  <c:v>Содержание Думы городского округа Красноуфимск</c:v>
                </c:pt>
                <c:pt idx="2">
                  <c:v>Содержание Ревизионной комиссии городского округа Красноуфимск</c:v>
                </c:pt>
                <c:pt idx="3">
                  <c:v>Создание муниципальной системы закупок</c:v>
                </c:pt>
                <c:pt idx="4">
                  <c:v>Совершенствование программных, ИТ ресурсов бюджетного процесса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548.6</c:v>
                </c:pt>
                <c:pt idx="1">
                  <c:v>3.2</c:v>
                </c:pt>
                <c:pt idx="2">
                  <c:v>5.8</c:v>
                </c:pt>
                <c:pt idx="3">
                  <c:v>1.4</c:v>
                </c:pt>
                <c:pt idx="4" formatCode="General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8D3-40DB-9A46-70C50C2A791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год</c:v>
                </c:pt>
              </c:strCache>
            </c:strRef>
          </c:tx>
          <c:spPr>
            <a:gradFill rotWithShape="1">
              <a:gsLst>
                <a:gs pos="0">
                  <a:schemeClr val="accent2"/>
                </a:gs>
                <a:gs pos="100000">
                  <a:schemeClr val="accent2">
                    <a:shade val="48000"/>
                    <a:satMod val="180000"/>
                    <a:lumMod val="94000"/>
                  </a:schemeClr>
                </a:gs>
                <a:gs pos="100000">
                  <a:schemeClr val="accent2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Резервный фонд Администрации городского округа Красноуфимск</c:v>
                </c:pt>
                <c:pt idx="1">
                  <c:v>Содержание Думы городского округа Красноуфимск</c:v>
                </c:pt>
                <c:pt idx="2">
                  <c:v>Содержание Ревизионной комиссии городского округа Красноуфимск</c:v>
                </c:pt>
                <c:pt idx="3">
                  <c:v>Создание муниципальной системы закупок</c:v>
                </c:pt>
                <c:pt idx="4">
                  <c:v>Совершенствование программных, ИТ ресурсов бюджетного процесса</c:v>
                </c:pt>
              </c:strCache>
            </c:strRef>
          </c:cat>
          <c:val>
            <c:numRef>
              <c:f>Лист1!$C$2:$C$6</c:f>
              <c:numCache>
                <c:formatCode>#,##0.0</c:formatCode>
                <c:ptCount val="5"/>
                <c:pt idx="0">
                  <c:v>145.19999999999999</c:v>
                </c:pt>
                <c:pt idx="1">
                  <c:v>3.3</c:v>
                </c:pt>
                <c:pt idx="2">
                  <c:v>6.3</c:v>
                </c:pt>
                <c:pt idx="3" formatCode="General">
                  <c:v>1.5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8D3-40DB-9A46-70C50C2A791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год</c:v>
                </c:pt>
              </c:strCache>
            </c:strRef>
          </c:tx>
          <c:spPr>
            <a:gradFill rotWithShape="1">
              <a:gsLst>
                <a:gs pos="0">
                  <a:schemeClr val="accent3"/>
                </a:gs>
                <a:gs pos="100000">
                  <a:schemeClr val="accent3">
                    <a:shade val="48000"/>
                    <a:satMod val="180000"/>
                    <a:lumMod val="94000"/>
                  </a:schemeClr>
                </a:gs>
                <a:gs pos="100000">
                  <a:schemeClr val="accent3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Резервный фонд Администрации городского округа Красноуфимск</c:v>
                </c:pt>
                <c:pt idx="1">
                  <c:v>Содержание Думы городского округа Красноуфимск</c:v>
                </c:pt>
                <c:pt idx="2">
                  <c:v>Содержание Ревизионной комиссии городского округа Красноуфимск</c:v>
                </c:pt>
                <c:pt idx="3">
                  <c:v>Создание муниципальной системы закупок</c:v>
                </c:pt>
                <c:pt idx="4">
                  <c:v>Совершенствование программных, ИТ ресурсов бюджетного процесса</c:v>
                </c:pt>
              </c:strCache>
            </c:strRef>
          </c:cat>
          <c:val>
            <c:numRef>
              <c:f>Лист1!$D$2:$D$6</c:f>
              <c:numCache>
                <c:formatCode>#,##0.0</c:formatCode>
                <c:ptCount val="5"/>
                <c:pt idx="0">
                  <c:v>47.2</c:v>
                </c:pt>
                <c:pt idx="1">
                  <c:v>3.4</c:v>
                </c:pt>
                <c:pt idx="2">
                  <c:v>6.6</c:v>
                </c:pt>
                <c:pt idx="3" formatCode="General">
                  <c:v>1.5</c:v>
                </c:pt>
                <c:pt idx="4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8D3-40DB-9A46-70C50C2A791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14054160"/>
        <c:axId val="214054552"/>
      </c:barChart>
      <c:catAx>
        <c:axId val="21405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4054552"/>
        <c:crosses val="autoZero"/>
        <c:auto val="1"/>
        <c:lblAlgn val="ctr"/>
        <c:lblOffset val="100"/>
        <c:noMultiLvlLbl val="0"/>
      </c:catAx>
      <c:valAx>
        <c:axId val="214054552"/>
        <c:scaling>
          <c:logBase val="10"/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extTo"/>
        <c:crossAx val="21405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тыс.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996905105781901E-3"/>
          <c:y val="0.12705958298540307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B9B5-4FA6-A36A-4EE726B35B6D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B9B5-4FA6-A36A-4EE726B35B6D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B9B5-4FA6-A36A-4EE726B35B6D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B9B5-4FA6-A36A-4EE726B35B6D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9B5-4FA6-A36A-4EE726B35B6D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9B5-4FA6-A36A-4EE726B35B6D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9B5-4FA6-A36A-4EE726B35B6D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9B5-4FA6-A36A-4EE726B35B6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9B5-4FA6-A36A-4EE726B35B6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154543.1</c:v>
                </c:pt>
                <c:pt idx="1">
                  <c:v>24.1</c:v>
                </c:pt>
                <c:pt idx="2">
                  <c:v>6818.9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B5-4FA6-A36A-4EE726B35B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8389432"/>
        <c:axId val="214055336"/>
      </c:barChart>
      <c:catAx>
        <c:axId val="208389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4055336"/>
        <c:crosses val="autoZero"/>
        <c:auto val="1"/>
        <c:lblAlgn val="ctr"/>
        <c:lblOffset val="100"/>
        <c:noMultiLvlLbl val="0"/>
      </c:catAx>
      <c:valAx>
        <c:axId val="214055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08389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тыс.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518291618388E-2"/>
          <c:y val="0.11568091896599303"/>
          <c:w val="0.96480753728335344"/>
          <c:h val="0.747523670492852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7C98-4183-B3D9-3CCAEFF8CC49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7C98-4183-B3D9-3CCAEFF8CC49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7C98-4183-B3D9-3CCAEFF8CC49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7C98-4183-B3D9-3CCAEFF8CC49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fld id="{C839850E-CBF1-42F3-9C36-0461E7FDD59F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C98-4183-B3D9-3CCAEFF8CC49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fld id="{2B56BE18-C08D-4B4D-B5E8-37CD09FAF5D7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C98-4183-B3D9-3CCAEFF8CC49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fld id="{EF608FBE-BEF9-4676-BE27-90851DF5320A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C98-4183-B3D9-3CCAEFF8CC49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fld id="{5D269A99-E03B-4242-B4F9-21B5621F66DC}" type="VALUE">
                      <a:rPr lang="en-US">
                        <a:latin typeface="Gill Sans MT" panose="020B0502020104020203" pitchFamily="34" charset="0"/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7C98-4183-B3D9-3CCAEFF8CC4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C98-4183-B3D9-3CCAEFF8CC4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 01.01.2026</c:v>
                </c:pt>
                <c:pt idx="1">
                  <c:v>на 01.01.2027</c:v>
                </c:pt>
                <c:pt idx="2">
                  <c:v>на 01.01.2028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36136.699999999997</c:v>
                </c:pt>
                <c:pt idx="1">
                  <c:v>28568.3</c:v>
                </c:pt>
                <c:pt idx="2">
                  <c:v>21000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98-4183-B3D9-3CCAEFF8C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4056120"/>
        <c:axId val="303829488"/>
      </c:barChart>
      <c:catAx>
        <c:axId val="214056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303829488"/>
        <c:crosses val="autoZero"/>
        <c:auto val="1"/>
        <c:lblAlgn val="ctr"/>
        <c:lblOffset val="100"/>
        <c:noMultiLvlLbl val="0"/>
      </c:catAx>
      <c:valAx>
        <c:axId val="3038294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14056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E321-4F52-954B-3ED008027DD8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E321-4F52-954B-3ED008027DD8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E321-4F52-954B-3ED008027DD8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E321-4F52-954B-3ED008027DD8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653,8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21-4F52-954B-3ED008027DD8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774,1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21-4F52-954B-3ED008027DD8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848,3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21-4F52-954B-3ED008027DD8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868,4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21-4F52-954B-3ED008027DD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321-4F52-954B-3ED008027D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653756</c:v>
                </c:pt>
                <c:pt idx="1">
                  <c:v>774080</c:v>
                </c:pt>
                <c:pt idx="2">
                  <c:v>848265</c:v>
                </c:pt>
                <c:pt idx="3">
                  <c:v>868364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21-4F52-954B-3ED008027D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08388256"/>
        <c:axId val="147436232"/>
      </c:barChart>
      <c:catAx>
        <c:axId val="20838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147436232"/>
        <c:crosses val="autoZero"/>
        <c:auto val="1"/>
        <c:lblAlgn val="ctr"/>
        <c:lblOffset val="100"/>
        <c:noMultiLvlLbl val="0"/>
      </c:catAx>
      <c:valAx>
        <c:axId val="1474362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208388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CC01-458F-B434-61938A82DE2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CC01-458F-B434-61938A82DE23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CC01-458F-B434-61938A82DE23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CC01-458F-B434-61938A82DE23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42,8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01-458F-B434-61938A82DE23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47,4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01-458F-B434-61938A82DE23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47,4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01-458F-B434-61938A82DE23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47,4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01-458F-B434-61938A82DE2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01-458F-B434-61938A82DE2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42773</c:v>
                </c:pt>
                <c:pt idx="1">
                  <c:v>47416</c:v>
                </c:pt>
                <c:pt idx="2">
                  <c:v>47416</c:v>
                </c:pt>
                <c:pt idx="3">
                  <c:v>47416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C01-458F-B434-61938A82D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7437016"/>
        <c:axId val="147437408"/>
      </c:barChart>
      <c:catAx>
        <c:axId val="14743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147437408"/>
        <c:crosses val="autoZero"/>
        <c:auto val="1"/>
        <c:lblAlgn val="ctr"/>
        <c:lblOffset val="100"/>
        <c:noMultiLvlLbl val="0"/>
      </c:catAx>
      <c:valAx>
        <c:axId val="147437408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147437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6098-4FD3-9ED4-25633BDED8C8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6098-4FD3-9ED4-25633BDED8C8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6098-4FD3-9ED4-25633BDED8C8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6098-4FD3-9ED4-25633BDED8C8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89,3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98-4FD3-9ED4-25633BDED8C8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71,3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098-4FD3-9ED4-25633BDED8C8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79,9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098-4FD3-9ED4-25633BDED8C8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Gill Sans MT" panose="020B0502020104020203" pitchFamily="34" charset="0"/>
                      </a:rPr>
                      <a:t>89,8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098-4FD3-9ED4-25633BDED8C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098-4FD3-9ED4-25633BDED8C8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89290</c:v>
                </c:pt>
                <c:pt idx="1">
                  <c:v>71298</c:v>
                </c:pt>
                <c:pt idx="2">
                  <c:v>79854</c:v>
                </c:pt>
                <c:pt idx="3">
                  <c:v>89836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098-4FD3-9ED4-25633BDED8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47438192"/>
        <c:axId val="147438584"/>
      </c:barChart>
      <c:catAx>
        <c:axId val="147438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147438584"/>
        <c:crosses val="autoZero"/>
        <c:auto val="1"/>
        <c:lblAlgn val="ctr"/>
        <c:lblOffset val="100"/>
        <c:noMultiLvlLbl val="0"/>
      </c:catAx>
      <c:valAx>
        <c:axId val="147438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147438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C405-41BA-9F9A-D11FBCACE0B3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C405-41BA-9F9A-D11FBCACE0B3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C405-41BA-9F9A-D11FBCACE0B3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C405-41BA-9F9A-D11FBCACE0B3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05-41BA-9F9A-D11FBCACE0B3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405-41BA-9F9A-D11FBCACE0B3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405-41BA-9F9A-D11FBCACE0B3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405-41BA-9F9A-D11FBCACE0B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405-41BA-9F9A-D11FBCACE0B3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ru-RU"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8547</c:v>
                </c:pt>
                <c:pt idx="1">
                  <c:v>7662</c:v>
                </c:pt>
                <c:pt idx="2">
                  <c:v>7968</c:v>
                </c:pt>
                <c:pt idx="3">
                  <c:v>8287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405-41BA-9F9A-D11FBCACE0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0713856"/>
        <c:axId val="210714248"/>
      </c:barChart>
      <c:catAx>
        <c:axId val="210713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0714248"/>
        <c:crosses val="autoZero"/>
        <c:auto val="1"/>
        <c:lblAlgn val="ctr"/>
        <c:lblOffset val="100"/>
        <c:noMultiLvlLbl val="0"/>
      </c:catAx>
      <c:valAx>
        <c:axId val="210714248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210713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06D7-4614-A48C-53F0E8BA9FA2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06D7-4614-A48C-53F0E8BA9FA2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06D7-4614-A48C-53F0E8BA9FA2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06D7-4614-A48C-53F0E8BA9FA2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D7-4614-A48C-53F0E8BA9FA2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6D7-4614-A48C-53F0E8BA9FA2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15,0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D7-4614-A48C-53F0E8BA9FA2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16,9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D7-4614-A48C-53F0E8BA9FA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D7-4614-A48C-53F0E8BA9FA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14023</c:v>
                </c:pt>
                <c:pt idx="1">
                  <c:v>14692</c:v>
                </c:pt>
                <c:pt idx="2">
                  <c:v>15015</c:v>
                </c:pt>
                <c:pt idx="3">
                  <c:v>16937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6D7-4614-A48C-53F0E8BA9F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0715032"/>
        <c:axId val="210715424"/>
      </c:barChart>
      <c:catAx>
        <c:axId val="210715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0715424"/>
        <c:crosses val="autoZero"/>
        <c:auto val="1"/>
        <c:lblAlgn val="ctr"/>
        <c:lblOffset val="100"/>
        <c:noMultiLvlLbl val="0"/>
      </c:catAx>
      <c:valAx>
        <c:axId val="2107154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crossAx val="2107150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43F7-43B3-B74F-BC592E1ACC4B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43F7-43B3-B74F-BC592E1ACC4B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43F7-43B3-B74F-BC592E1ACC4B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43F7-43B3-B74F-BC592E1ACC4B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F7-43B3-B74F-BC592E1ACC4B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F7-43B3-B74F-BC592E1ACC4B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F7-43B3-B74F-BC592E1ACC4B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F7-43B3-B74F-BC592E1ACC4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3F7-43B3-B74F-BC592E1ACC4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11742</c:v>
                </c:pt>
                <c:pt idx="1">
                  <c:v>11824</c:v>
                </c:pt>
                <c:pt idx="2">
                  <c:v>11824</c:v>
                </c:pt>
                <c:pt idx="3">
                  <c:v>11824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3F7-43B3-B74F-BC592E1AC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0716208"/>
        <c:axId val="210716600"/>
      </c:barChart>
      <c:catAx>
        <c:axId val="21071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10716600"/>
        <c:crosses val="autoZero"/>
        <c:auto val="1"/>
        <c:lblAlgn val="ctr"/>
        <c:lblOffset val="100"/>
        <c:noMultiLvlLbl val="0"/>
      </c:catAx>
      <c:valAx>
        <c:axId val="21071660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210716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ru-RU" sz="1800" dirty="0">
                <a:effectLst/>
              </a:rPr>
              <a:t>Данные в млн. руб.</a:t>
            </a:r>
            <a:endParaRPr lang="ru-RU" dirty="0">
              <a:effectLst/>
            </a:endParaRPr>
          </a:p>
        </c:rich>
      </c:tx>
      <c:layout>
        <c:manualLayout>
          <c:xMode val="edge"/>
          <c:yMode val="edge"/>
          <c:x val="0.3897395013212969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5192462716646514E-2"/>
          <c:y val="0.21472698319715317"/>
          <c:w val="0.96480753728335344"/>
          <c:h val="0.65132241198789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rotWithShape="1">
              <a:gsLst>
                <a:gs pos="0">
                  <a:schemeClr val="accent1"/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  <a:gs pos="100000">
                  <a:schemeClr val="accent1">
                    <a:shade val="48000"/>
                    <a:satMod val="180000"/>
                    <a:lumMod val="94000"/>
                  </a:schemeClr>
                </a:gs>
              </a:gsLst>
              <a:lin ang="4140000" scaled="1"/>
            </a:gradFill>
            <a:ln>
              <a:noFill/>
            </a:ln>
            <a:effectLst>
              <a:outerShdw blurRad="114300" dist="114300" dir="5400000" rotWithShape="0">
                <a:srgbClr val="000000">
                  <a:alpha val="7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9800000"/>
              </a:lightRig>
            </a:scene3d>
            <a:sp3d prstMaterial="plastic">
              <a:bevelT w="38100" h="31750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1-FB6A-4D52-9A75-7B6BC2B278E2}"/>
              </c:ext>
            </c:extLst>
          </c:dPt>
          <c:dPt>
            <c:idx val="1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3-FB6A-4D52-9A75-7B6BC2B278E2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5-FB6A-4D52-9A75-7B6BC2B278E2}"/>
              </c:ext>
            </c:extLst>
          </c:dPt>
          <c:dPt>
            <c:idx val="3"/>
            <c:invertIfNegative val="0"/>
            <c:bubble3D val="0"/>
            <c:spPr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  <a:gs pos="100000">
                    <a:schemeClr val="accent1">
                      <a:shade val="48000"/>
                      <a:satMod val="180000"/>
                      <a:lumMod val="94000"/>
                    </a:schemeClr>
                  </a:gs>
                </a:gsLst>
                <a:lin ang="4140000" scaled="1"/>
              </a:gradFill>
              <a:ln>
                <a:noFill/>
              </a:ln>
              <a:effectLst>
                <a:outerShdw blurRad="114300" dist="114300" dir="5400000" rotWithShape="0">
                  <a:srgbClr val="000000">
                    <a:alpha val="7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plastic">
                <a:bevelT w="38100" h="31750"/>
              </a:sp3d>
            </c:spPr>
            <c:extLst>
              <c:ext xmlns:c16="http://schemas.microsoft.com/office/drawing/2014/chart" uri="{C3380CC4-5D6E-409C-BE32-E72D297353CC}">
                <c16:uniqueId val="{00000007-FB6A-4D52-9A75-7B6BC2B278E2}"/>
              </c:ext>
            </c:extLst>
          </c:dPt>
          <c:dLbls>
            <c:dLbl>
              <c:idx val="0"/>
              <c:layout>
                <c:manualLayout>
                  <c:x val="-1.466356360162966E-17"/>
                  <c:y val="-5.6570428884771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B6A-4D52-9A75-7B6BC2B278E2}"/>
                </c:ext>
              </c:extLst>
            </c:dLbl>
            <c:dLbl>
              <c:idx val="1"/>
              <c:layout>
                <c:manualLayout>
                  <c:x val="7.9983998162005514E-3"/>
                  <c:y val="-4.714202407064325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B6A-4D52-9A75-7B6BC2B278E2}"/>
                </c:ext>
              </c:extLst>
            </c:dLbl>
            <c:dLbl>
              <c:idx val="2"/>
              <c:layout>
                <c:manualLayout>
                  <c:x val="4.7990398897203891E-3"/>
                  <c:y val="-6.12846312918362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B6A-4D52-9A75-7B6BC2B278E2}"/>
                </c:ext>
              </c:extLst>
            </c:dLbl>
            <c:dLbl>
              <c:idx val="3"/>
              <c:layout>
                <c:manualLayout>
                  <c:x val="7.998386652690764E-3"/>
                  <c:y val="-5.657042888477190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23,8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B6A-4D52-9A75-7B6BC2B278E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B6A-4D52-9A75-7B6BC2B278E2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Gill Sans Nova" panose="020B0602020104020203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2024 г. (План)</c:v>
                </c:pt>
                <c:pt idx="1">
                  <c:v>2025 г. (План)</c:v>
                </c:pt>
                <c:pt idx="2">
                  <c:v>2026 г. (План)</c:v>
                </c:pt>
                <c:pt idx="3">
                  <c:v>2027 г. (План)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11542.1</c:v>
                </c:pt>
                <c:pt idx="1">
                  <c:v>22028.400000000001</c:v>
                </c:pt>
                <c:pt idx="2">
                  <c:v>22909.599999999999</c:v>
                </c:pt>
                <c:pt idx="3">
                  <c:v>23825.9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B6A-4D52-9A75-7B6BC2B27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0717384"/>
        <c:axId val="209083576"/>
      </c:barChart>
      <c:catAx>
        <c:axId val="210717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ru-RU"/>
          </a:p>
        </c:txPr>
        <c:crossAx val="209083576"/>
        <c:crosses val="autoZero"/>
        <c:auto val="1"/>
        <c:lblAlgn val="ctr"/>
        <c:lblOffset val="100"/>
        <c:noMultiLvlLbl val="0"/>
      </c:catAx>
      <c:valAx>
        <c:axId val="209083576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out"/>
        <c:minorTickMark val="none"/>
        <c:tickLblPos val="nextTo"/>
        <c:crossAx val="210717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396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latin typeface="Gill Sans Nova" panose="020B0602020104020203" pitchFamily="34" charset="0"/>
            </a:endParaRPr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8396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18C5197-5E1E-4CB2-A4E8-A78089C24EF7}" type="datetimeFigureOut">
              <a:rPr lang="ru-RU">
                <a:latin typeface="Gill Sans Nova" panose="020B0602020104020203" pitchFamily="34" charset="0"/>
              </a:rPr>
              <a:pPr>
                <a:defRPr/>
              </a:pPr>
              <a:t>02.12.2024</a:t>
            </a:fld>
            <a:endParaRPr lang="ru-RU" dirty="0">
              <a:latin typeface="Gill Sans Nova" panose="020B0602020104020203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244"/>
            <a:ext cx="2946400" cy="498396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latin typeface="Gill Sans Nova" panose="020B0602020104020203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244"/>
            <a:ext cx="2946400" cy="498396"/>
          </a:xfrm>
          <a:prstGeom prst="rect">
            <a:avLst/>
          </a:prstGeom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DCF5C91-E8DC-426E-8BDE-75D7A25CF8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035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00" cy="496808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l" eaLnBrk="1" hangingPunct="1">
              <a:defRPr sz="1200">
                <a:latin typeface="Gill Sans Nova" panose="020B0602020104020203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6808"/>
          </a:xfrm>
          <a:prstGeom prst="rect">
            <a:avLst/>
          </a:prstGeom>
        </p:spPr>
        <p:txBody>
          <a:bodyPr vert="horz" lIns="91417" tIns="45708" rIns="91417" bIns="45708" rtlCol="0"/>
          <a:lstStyle>
            <a:lvl1pPr algn="r" eaLnBrk="1" hangingPunct="1">
              <a:defRPr sz="1200">
                <a:latin typeface="Gill Sans Nova" panose="020B0602020104020203" pitchFamily="34" charset="0"/>
              </a:defRPr>
            </a:lvl1pPr>
          </a:lstStyle>
          <a:p>
            <a:pPr>
              <a:defRPr/>
            </a:pPr>
            <a:fld id="{6C58CC39-DEA0-4091-9C91-31640E218DF7}" type="datetimeFigureOut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8" rIns="91417" bIns="4570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710"/>
            <a:ext cx="5438775" cy="4466511"/>
          </a:xfrm>
          <a:prstGeom prst="rect">
            <a:avLst/>
          </a:prstGeom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244"/>
            <a:ext cx="2946400" cy="496808"/>
          </a:xfrm>
          <a:prstGeom prst="rect">
            <a:avLst/>
          </a:prstGeom>
        </p:spPr>
        <p:txBody>
          <a:bodyPr vert="horz" lIns="91417" tIns="45708" rIns="91417" bIns="45708" rtlCol="0" anchor="b"/>
          <a:lstStyle>
            <a:lvl1pPr algn="l" eaLnBrk="1" hangingPunct="1">
              <a:defRPr sz="1200">
                <a:latin typeface="Gill Sans Nova" panose="020B0602020104020203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8244"/>
            <a:ext cx="2946400" cy="496808"/>
          </a:xfrm>
          <a:prstGeom prst="rect">
            <a:avLst/>
          </a:prstGeom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30CB325-F337-470F-B6DC-2B0C08FC23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596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761" indent="-28567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09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793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876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960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043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127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210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FAF436-8E7D-4C13-A937-4F632CB7EDF8}" type="slidenum">
              <a:rPr lang="ru-RU" altLang="ru-RU" smtClean="0">
                <a:latin typeface="Gill Sans Nova" panose="020B0602020104020203" pitchFamily="34" charset="0"/>
              </a:rPr>
              <a:pPr/>
              <a:t>16</a:t>
            </a:fld>
            <a:endParaRPr lang="ru-RU" altLang="ru-RU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31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532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761" indent="-285677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2709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9793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6876" indent="-228542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960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043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8127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5210" indent="-22854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B76782-BAE6-4F07-9AC4-E35B64C094FD}" type="slidenum">
              <a:rPr lang="ru-RU" altLang="ru-RU" smtClean="0">
                <a:latin typeface="Gill Sans Nova" panose="020B0602020104020203" pitchFamily="34" charset="0"/>
              </a:rPr>
              <a:pPr/>
              <a:t>25</a:t>
            </a:fld>
            <a:endParaRPr lang="ru-RU" altLang="ru-RU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67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Gill Sans Nova" panose="020B0604020202020204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888046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1356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42624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C1BF6-E7E6-4C92-9AED-0F9D5B065BEF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19A47-CD5F-472F-8E7A-20894C29AD77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459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68012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Gill Sans Nova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1677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3993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13798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001923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54457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36718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636206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  <a:latin typeface="Gill Sans Nova" panose="020B0604020202020204" pitchFamily="34" charset="0"/>
              </a:defRPr>
            </a:lvl1pPr>
          </a:lstStyle>
          <a:p>
            <a:pPr>
              <a:defRPr/>
            </a:pPr>
            <a:fld id="{47F5AC0B-F09D-41F8-8F04-DD3F5B83C90D}" type="datetime1">
              <a:rPr lang="ru-RU" smtClean="0"/>
              <a:pPr>
                <a:defRPr/>
              </a:pPr>
              <a:t>02.12.2024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Gill Sans Nova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Gill Sans Nova" panose="020B0604020202020204" pitchFamily="34" charset="0"/>
              </a:defRPr>
            </a:lvl1pPr>
          </a:lstStyle>
          <a:p>
            <a:pPr>
              <a:defRPr/>
            </a:pPr>
            <a:fld id="{CBF8CED3-37BD-4E4B-9C08-67A7AE9A5CF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140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53" r:id="rId1"/>
    <p:sldLayoutId id="2147486454" r:id="rId2"/>
    <p:sldLayoutId id="2147486455" r:id="rId3"/>
    <p:sldLayoutId id="2147486456" r:id="rId4"/>
    <p:sldLayoutId id="2147486457" r:id="rId5"/>
    <p:sldLayoutId id="2147486458" r:id="rId6"/>
    <p:sldLayoutId id="2147486459" r:id="rId7"/>
    <p:sldLayoutId id="2147486460" r:id="rId8"/>
    <p:sldLayoutId id="2147486461" r:id="rId9"/>
    <p:sldLayoutId id="2147486462" r:id="rId10"/>
    <p:sldLayoutId id="2147486463" r:id="rId11"/>
    <p:sldLayoutId id="2147485899" r:id="rId12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Gill Sans Nova" panose="020B0604020202020204" pitchFamily="34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Box 2"/>
          <p:cNvSpPr txBox="1">
            <a:spLocks noChangeArrowheads="1"/>
          </p:cNvSpPr>
          <p:nvPr/>
        </p:nvSpPr>
        <p:spPr bwMode="auto">
          <a:xfrm>
            <a:off x="158400" y="2276475"/>
            <a:ext cx="8827200" cy="2923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4000" b="1" dirty="0">
              <a:latin typeface="Gill Sans Nova" panose="020B0604020202020204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40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Проект бюджета </a:t>
            </a:r>
          </a:p>
          <a:p>
            <a:pPr algn="ctr" eaLnBrk="1" hangingPunct="1"/>
            <a:r>
              <a:rPr lang="ru-RU" altLang="ru-RU" sz="40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на 20</a:t>
            </a:r>
            <a:r>
              <a:rPr lang="en-US" altLang="ru-RU" sz="40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2</a:t>
            </a:r>
            <a:r>
              <a:rPr lang="ru-RU" altLang="ru-RU" sz="40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40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 год и  плановый период</a:t>
            </a:r>
          </a:p>
          <a:p>
            <a:pPr algn="ctr" eaLnBrk="1" hangingPunct="1"/>
            <a:r>
              <a:rPr lang="ru-RU" altLang="ru-RU" sz="40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 2026 и 2027 годов</a:t>
            </a:r>
          </a:p>
          <a:p>
            <a:pPr algn="ctr" eaLnBrk="1" hangingPunct="1"/>
            <a:endParaRPr lang="ru-RU" altLang="ru-RU" sz="2400" b="1" dirty="0">
              <a:latin typeface="Gill Sans Nova" panose="020B0604020202020204" pitchFamily="34" charset="0"/>
              <a:cs typeface="Liberation Serif" panose="02020603050405020304" pitchFamily="18" charset="0"/>
            </a:endParaRPr>
          </a:p>
        </p:txBody>
      </p:sp>
      <p:sp>
        <p:nvSpPr>
          <p:cNvPr id="27652" name="Прямоугольник 5"/>
          <p:cNvSpPr>
            <a:spLocks noChangeArrowheads="1"/>
          </p:cNvSpPr>
          <p:nvPr/>
        </p:nvSpPr>
        <p:spPr bwMode="auto">
          <a:xfrm>
            <a:off x="977550" y="322263"/>
            <a:ext cx="8008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Городской округ Красноуфимск</a:t>
            </a:r>
            <a:r>
              <a:rPr lang="ru-RU" altLang="ru-RU" sz="2000" b="1" dirty="0">
                <a:latin typeface="Gill Sans Nova" panose="020B0604020202020204" pitchFamily="34" charset="0"/>
                <a:cs typeface="Liberation Serif" panose="02020603050405020304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977550" y="188640"/>
            <a:ext cx="8008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  <a:endParaRPr lang="en-US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Налог на доходы физических лиц </a:t>
            </a:r>
          </a:p>
        </p:txBody>
      </p:sp>
      <p:sp>
        <p:nvSpPr>
          <p:cNvPr id="33796" name="TextBox 9"/>
          <p:cNvSpPr txBox="1">
            <a:spLocks noChangeArrowheads="1"/>
          </p:cNvSpPr>
          <p:nvPr/>
        </p:nvSpPr>
        <p:spPr bwMode="auto">
          <a:xfrm>
            <a:off x="899591" y="4708882"/>
            <a:ext cx="748883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Норматив отчислений по годам составляет: </a:t>
            </a:r>
          </a:p>
          <a:p>
            <a:pPr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	в 2024 г.</a:t>
            </a:r>
            <a:r>
              <a:rPr lang="en-US" altLang="ru-RU" sz="2000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–</a:t>
            </a:r>
            <a:r>
              <a:rPr lang="en-US" altLang="ru-RU" sz="2000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000" dirty="0">
                <a:latin typeface="Gill Sans MT" panose="020B0502020104020203" pitchFamily="34" charset="0"/>
                <a:cs typeface="Liberation Serif" panose="02020603050405020304" pitchFamily="18" charset="0"/>
              </a:rPr>
              <a:t>80</a:t>
            </a:r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%, </a:t>
            </a:r>
          </a:p>
          <a:p>
            <a:pPr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	в 2025 г. – 67%, </a:t>
            </a:r>
          </a:p>
          <a:p>
            <a:pPr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	в 2026 г. – 68%</a:t>
            </a:r>
          </a:p>
          <a:p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	в 2027 г. – 65%</a:t>
            </a:r>
          </a:p>
        </p:txBody>
      </p:sp>
      <p:graphicFrame>
        <p:nvGraphicFramePr>
          <p:cNvPr id="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588426"/>
              </p:ext>
            </p:extLst>
          </p:nvPr>
        </p:nvGraphicFramePr>
        <p:xfrm>
          <a:off x="899591" y="1772816"/>
          <a:ext cx="7488833" cy="2936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977550" y="182323"/>
            <a:ext cx="80080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  <a:endParaRPr lang="en-US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Акцизы</a:t>
            </a:r>
          </a:p>
        </p:txBody>
      </p:sp>
      <p:sp>
        <p:nvSpPr>
          <p:cNvPr id="34821" name="TextBox 9"/>
          <p:cNvSpPr txBox="1">
            <a:spLocks noChangeArrowheads="1"/>
          </p:cNvSpPr>
          <p:nvPr/>
        </p:nvSpPr>
        <p:spPr bwMode="auto">
          <a:xfrm>
            <a:off x="977550" y="5517232"/>
            <a:ext cx="7410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рассчитан на основании расчета администратора дохода – с учетом изменения норматива отчислений в бюджет городского округа с 0,22020</a:t>
            </a:r>
            <a:r>
              <a:rPr lang="en-US" altLang="ru-RU" sz="1600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 0,21944.</a:t>
            </a: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99E80180-89DD-45B4-9DE6-3152D4674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1941805"/>
              </p:ext>
            </p:extLst>
          </p:nvPr>
        </p:nvGraphicFramePr>
        <p:xfrm>
          <a:off x="885127" y="1700808"/>
          <a:ext cx="7503298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1259632" y="188640"/>
            <a:ext cx="71287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</a:t>
            </a:r>
            <a:r>
              <a:rPr lang="en-US" altLang="ru-RU" sz="2400" b="1" u="sng" dirty="0">
                <a:latin typeface="Gill Sans MT" panose="020B0502020104020203" pitchFamily="34" charset="0"/>
                <a:cs typeface="Liberation Serif" panose="02020603050405020304" pitchFamily="18" charset="0"/>
              </a:rPr>
              <a:t>. </a:t>
            </a:r>
            <a:endParaRPr lang="ru-RU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Налог, взимаемый в связи с применением упрощенной</a:t>
            </a:r>
            <a:r>
              <a:rPr lang="en-US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системы налогообложения</a:t>
            </a:r>
          </a:p>
        </p:txBody>
      </p:sp>
      <p:sp>
        <p:nvSpPr>
          <p:cNvPr id="35845" name="TextBox 9"/>
          <p:cNvSpPr txBox="1">
            <a:spLocks noChangeArrowheads="1"/>
          </p:cNvSpPr>
          <p:nvPr/>
        </p:nvSpPr>
        <p:spPr bwMode="auto">
          <a:xfrm>
            <a:off x="899593" y="5724545"/>
            <a:ext cx="74888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20</a:t>
            </a:r>
            <a:r>
              <a:rPr lang="en-US" altLang="ru-RU" sz="1600" dirty="0">
                <a:latin typeface="Gill Sans MT" panose="020B0502020104020203" pitchFamily="34" charset="0"/>
                <a:cs typeface="Liberation Serif" panose="02020603050405020304" pitchFamily="18" charset="0"/>
              </a:rPr>
              <a:t>2</a:t>
            </a:r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5 год рассчитан с учетом изменения норматива отчислений в бюджет городского округа с 100% на 59,5%.</a:t>
            </a:r>
            <a:endParaRPr lang="ru-RU" altLang="ru-RU" sz="12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56790C51-7532-43DD-A8A9-2083E26D53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6023211"/>
              </p:ext>
            </p:extLst>
          </p:nvPr>
        </p:nvGraphicFramePr>
        <p:xfrm>
          <a:off x="899593" y="1772816"/>
          <a:ext cx="74888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1259632" y="188640"/>
            <a:ext cx="712879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Налог взимаемый в связи с применением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патентной системы налогообложения</a:t>
            </a:r>
          </a:p>
        </p:txBody>
      </p:sp>
      <p:sp>
        <p:nvSpPr>
          <p:cNvPr id="38918" name="Прямоугольник 2"/>
          <p:cNvSpPr>
            <a:spLocks noChangeArrowheads="1"/>
          </p:cNvSpPr>
          <p:nvPr/>
        </p:nvSpPr>
        <p:spPr bwMode="auto">
          <a:xfrm>
            <a:off x="899593" y="5805264"/>
            <a:ext cx="74888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2025 год рассчитан на основании фактического поступления налога на 01.07.2024 г.</a:t>
            </a: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5C360D82-3B6C-49AA-AF34-C2D2A1A9EED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232290"/>
              </p:ext>
            </p:extLst>
          </p:nvPr>
        </p:nvGraphicFramePr>
        <p:xfrm>
          <a:off x="899593" y="1772816"/>
          <a:ext cx="7488832" cy="41259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1259632" y="188640"/>
            <a:ext cx="7128792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  <a:endParaRPr lang="en-US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Налог на имущество физических лиц</a:t>
            </a:r>
          </a:p>
          <a:p>
            <a:pPr algn="ctr" eaLnBrk="1" hangingPunct="1"/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39941" name="TextBox 9"/>
          <p:cNvSpPr txBox="1">
            <a:spLocks noChangeArrowheads="1"/>
          </p:cNvSpPr>
          <p:nvPr/>
        </p:nvSpPr>
        <p:spPr bwMode="auto">
          <a:xfrm>
            <a:off x="899592" y="5939988"/>
            <a:ext cx="7488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 2025 год рассчитан администратором платежа.</a:t>
            </a: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EAF16492-C905-49E1-ABC3-853BD7E0AF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6532152"/>
              </p:ext>
            </p:extLst>
          </p:nvPr>
        </p:nvGraphicFramePr>
        <p:xfrm>
          <a:off x="899593" y="1772816"/>
          <a:ext cx="7488832" cy="4095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1259632" y="182323"/>
            <a:ext cx="7200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  <a:endParaRPr lang="en-US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Земельный налог</a:t>
            </a:r>
          </a:p>
        </p:txBody>
      </p:sp>
      <p:sp>
        <p:nvSpPr>
          <p:cNvPr id="40964" name="TextBox 9"/>
          <p:cNvSpPr txBox="1">
            <a:spLocks noChangeArrowheads="1"/>
          </p:cNvSpPr>
          <p:nvPr/>
        </p:nvSpPr>
        <p:spPr bwMode="auto">
          <a:xfrm>
            <a:off x="899591" y="5867980"/>
            <a:ext cx="748883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2025 год рассчитан администратором платежа.</a:t>
            </a: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7BF7EFF7-C8AA-4D1D-8BB0-48E95C58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812062"/>
              </p:ext>
            </p:extLst>
          </p:nvPr>
        </p:nvGraphicFramePr>
        <p:xfrm>
          <a:off x="899591" y="1772816"/>
          <a:ext cx="7488833" cy="4095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1259632" y="188640"/>
            <a:ext cx="71287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  <a:endParaRPr lang="en-US" altLang="ru-RU" sz="2400" b="1" u="sng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Государственная пошлина</a:t>
            </a:r>
          </a:p>
        </p:txBody>
      </p:sp>
      <p:sp>
        <p:nvSpPr>
          <p:cNvPr id="41989" name="TextBox 9"/>
          <p:cNvSpPr txBox="1">
            <a:spLocks noChangeArrowheads="1"/>
          </p:cNvSpPr>
          <p:nvPr/>
        </p:nvSpPr>
        <p:spPr bwMode="auto">
          <a:xfrm>
            <a:off x="899591" y="5877272"/>
            <a:ext cx="748883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2025 год рассчитан администраторами платежа.</a:t>
            </a:r>
          </a:p>
        </p:txBody>
      </p:sp>
      <p:graphicFrame>
        <p:nvGraphicFramePr>
          <p:cNvPr id="7" name="Диаграмма 22">
            <a:extLst>
              <a:ext uri="{FF2B5EF4-FFF2-40B4-BE49-F238E27FC236}">
                <a16:creationId xmlns:a16="http://schemas.microsoft.com/office/drawing/2014/main" id="{30B10E7C-C6D5-4916-9535-3422791D0A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2046999"/>
              </p:ext>
            </p:extLst>
          </p:nvPr>
        </p:nvGraphicFramePr>
        <p:xfrm>
          <a:off x="899591" y="1772816"/>
          <a:ext cx="7488833" cy="4095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TextBox 2"/>
          <p:cNvSpPr txBox="1">
            <a:spLocks noChangeArrowheads="1"/>
          </p:cNvSpPr>
          <p:nvPr/>
        </p:nvSpPr>
        <p:spPr bwMode="auto">
          <a:xfrm>
            <a:off x="1259632" y="188640"/>
            <a:ext cx="7200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u="sng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бюджета. 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Доходы от использования имущества, находящегося в государственной и муниципальной собственности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9591" y="5724545"/>
            <a:ext cx="7488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ru-RU" altLang="ru-RU" sz="16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на 2025 год рассчитан на основании фактических поступлений доходов на 01.07.2024 г.</a:t>
            </a:r>
          </a:p>
        </p:txBody>
      </p:sp>
      <p:graphicFrame>
        <p:nvGraphicFramePr>
          <p:cNvPr id="7" name="Диаграмма 22">
            <a:extLst>
              <a:ext uri="{FF2B5EF4-FFF2-40B4-BE49-F238E27FC236}">
                <a16:creationId xmlns:a16="http://schemas.microsoft.com/office/drawing/2014/main" id="{DF871EDA-97AC-4973-A1A3-F0DEF24165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2292863"/>
              </p:ext>
            </p:extLst>
          </p:nvPr>
        </p:nvGraphicFramePr>
        <p:xfrm>
          <a:off x="899591" y="1772816"/>
          <a:ext cx="7488833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Прямоугольник 2"/>
          <p:cNvSpPr>
            <a:spLocks noChangeArrowheads="1"/>
          </p:cNvSpPr>
          <p:nvPr/>
        </p:nvSpPr>
        <p:spPr bwMode="auto">
          <a:xfrm>
            <a:off x="1331641" y="193675"/>
            <a:ext cx="698477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Структура безвозмездных поступлений от других бюджетов </a:t>
            </a:r>
            <a:r>
              <a:rPr lang="ru-RU" alt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в 2025 году:</a:t>
            </a:r>
          </a:p>
          <a:p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1 902,6 млн. руб.,</a:t>
            </a:r>
          </a:p>
          <a:p>
            <a:r>
              <a:rPr lang="ru-RU" alt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из них:</a:t>
            </a:r>
          </a:p>
        </p:txBody>
      </p:sp>
      <p:graphicFrame>
        <p:nvGraphicFramePr>
          <p:cNvPr id="2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8731852"/>
              </p:ext>
            </p:extLst>
          </p:nvPr>
        </p:nvGraphicFramePr>
        <p:xfrm>
          <a:off x="899592" y="1700809"/>
          <a:ext cx="748883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408942-BC8C-4D2B-A489-9FC0A3C8336E}"/>
              </a:ext>
            </a:extLst>
          </p:cNvPr>
          <p:cNvSpPr/>
          <p:nvPr/>
        </p:nvSpPr>
        <p:spPr>
          <a:xfrm>
            <a:off x="1835696" y="68477"/>
            <a:ext cx="5832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ill Sans Nova" panose="020B0602020104020203" pitchFamily="34" charset="0"/>
              </a:rPr>
              <a:t>Доходы бюджета</a:t>
            </a:r>
          </a:p>
        </p:txBody>
      </p:sp>
      <p:graphicFrame>
        <p:nvGraphicFramePr>
          <p:cNvPr id="5" name="Group 50">
            <a:extLst>
              <a:ext uri="{FF2B5EF4-FFF2-40B4-BE49-F238E27FC236}">
                <a16:creationId xmlns:a16="http://schemas.microsoft.com/office/drawing/2014/main" id="{5DE33FED-440E-4328-8CBA-E80D03248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903482"/>
              </p:ext>
            </p:extLst>
          </p:nvPr>
        </p:nvGraphicFramePr>
        <p:xfrm>
          <a:off x="899592" y="1772816"/>
          <a:ext cx="7416824" cy="446449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4674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2025 году в бюджет городского округа Красноуфимск планируется к уплате отдельных налогов в расчете на одного жителя в местный бюджет: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Gill Sans Nova" panose="020B06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3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20,4</a:t>
                      </a: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тыс. рублей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6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Налоги, взимаемые в связи с применением специальных налоговых режимов (упрощенная система налогообложения, патентная система налогообложения, единый сельскохозяйственный налог)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2,1</a:t>
                      </a: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тыс. рублей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644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Земельный налог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Gill Sans Nova" panose="020B0602020104020203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0,3</a:t>
                      </a: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тыс. рублей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3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0,4</a:t>
                      </a: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 </a:t>
                      </a:r>
                      <a:r>
                        <a:rPr kumimoji="0" lang="ru-RU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тыс. рублей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9814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408942-BC8C-4D2B-A489-9FC0A3C8336E}"/>
              </a:ext>
            </a:extLst>
          </p:cNvPr>
          <p:cNvSpPr/>
          <p:nvPr/>
        </p:nvSpPr>
        <p:spPr>
          <a:xfrm>
            <a:off x="1835696" y="68477"/>
            <a:ext cx="5832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ill Sans Nova" panose="020B0602020104020203" pitchFamily="34" charset="0"/>
              </a:rPr>
              <a:t>Показатели прогноза социально-экономического развития ГО Красноуфимск </a:t>
            </a:r>
          </a:p>
        </p:txBody>
      </p:sp>
      <p:graphicFrame>
        <p:nvGraphicFramePr>
          <p:cNvPr id="5" name="Group 50">
            <a:extLst>
              <a:ext uri="{FF2B5EF4-FFF2-40B4-BE49-F238E27FC236}">
                <a16:creationId xmlns:a16="http://schemas.microsoft.com/office/drawing/2014/main" id="{5DE33FED-440E-4328-8CBA-E80D03248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724724"/>
              </p:ext>
            </p:extLst>
          </p:nvPr>
        </p:nvGraphicFramePr>
        <p:xfrm>
          <a:off x="179512" y="1772816"/>
          <a:ext cx="8784975" cy="4547957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 оценка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 прогноз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 прогноз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400" b="1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год прогноз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постоянного населения (на начало года), чел.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37 866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37 926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37 986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38 046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8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населения МО всего,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13 446,8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13 941,2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14 989,5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16 099,3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8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них: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3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предпринимательской деятельности,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1 229,1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1 423,9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1 612,7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1 834,6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8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труда,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7 407,6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7 407,6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7 933,6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8 465,1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7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выплаты,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3 559,3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3 771,6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4 011,6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4 267,9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7720622"/>
                  </a:ext>
                </a:extLst>
              </a:tr>
              <a:tr h="4057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Среднедушевые денежные доходы (в месяц), руб./чел.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29 616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30 705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33 014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35 458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85786749"/>
                  </a:ext>
                </a:extLst>
              </a:tr>
              <a:tr h="463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 организаций (по полному кругу) по видам экономической деятельности всего, млн. руб.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12 931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13 526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13 959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14 406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7796528"/>
                  </a:ext>
                </a:extLst>
              </a:tr>
              <a:tr h="463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инвестиций в основной капитал за счет всех источников финансирования, всего,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565,7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592,8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620,1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648,6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1177454"/>
                  </a:ext>
                </a:extLst>
              </a:tr>
              <a:tr h="4637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Оборот розничной торговли в ценах</a:t>
                      </a:r>
                      <a:r>
                        <a:rPr lang="en-US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соответствующего периода, млн. руб.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7 192,3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7 674,1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8 188,4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en-US" sz="14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8 728,7</a:t>
                      </a:r>
                      <a:endParaRPr kumimoji="0" lang="ru-RU" sz="1400" b="1" kern="1200" dirty="0">
                        <a:solidFill>
                          <a:schemeClr val="dk1"/>
                        </a:solidFill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96093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329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3068960"/>
            <a:ext cx="6984776" cy="1706488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Расходы</a:t>
            </a: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990164" y="188913"/>
            <a:ext cx="794948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Проект бюджета городского округа Красноуфимск                                                 на 202</a:t>
            </a:r>
            <a:r>
              <a:rPr lang="en-US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-202</a:t>
            </a:r>
            <a:r>
              <a:rPr lang="en-US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7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годы</a:t>
            </a:r>
          </a:p>
          <a:p>
            <a:endParaRPr lang="ru-RU" altLang="ru-RU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63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Прямоугольник 3"/>
          <p:cNvSpPr>
            <a:spLocks noChangeArrowheads="1"/>
          </p:cNvSpPr>
          <p:nvPr/>
        </p:nvSpPr>
        <p:spPr bwMode="auto">
          <a:xfrm>
            <a:off x="977550" y="188913"/>
            <a:ext cx="800805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Основные направления бюджетной политики на 202</a:t>
            </a:r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-202</a:t>
            </a:r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7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годы</a:t>
            </a:r>
          </a:p>
          <a:p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134" y="1916832"/>
            <a:ext cx="3005730" cy="360040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Достижение национальных целей развития Российской Федерации, социально-экономического развития Свердловской области и городского округа Красноуфимск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24872" y="1916832"/>
            <a:ext cx="5145265" cy="1117274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сохранения населения, укрепления здоровья и повышения благополучия людей, поддержка семьи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59160" y="3235867"/>
            <a:ext cx="5181082" cy="1224135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возможности для реализации потенциала каждого человека, развития его талантов, воспитания патриотичной и социально ответственной личности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353045" y="3573016"/>
            <a:ext cx="354859" cy="432048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347864" y="2276872"/>
            <a:ext cx="354858" cy="484632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30015" y="4653137"/>
            <a:ext cx="5181082" cy="864095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создания комфортной и безопасной среды проживания граждан, экологического благополучия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4888584"/>
            <a:ext cx="358751" cy="484632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65218"/>
      </p:ext>
    </p:extLst>
  </p:cSld>
  <p:clrMapOvr>
    <a:masterClrMapping/>
  </p:clrMapOvr>
  <p:transition spd="slow">
    <p:blinds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22">
            <a:extLst>
              <a:ext uri="{FF2B5EF4-FFF2-40B4-BE49-F238E27FC236}">
                <a16:creationId xmlns:a16="http://schemas.microsoft.com/office/drawing/2014/main" id="{87C4DD38-4271-4B7C-8BAD-7A1C1A3E1B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6303326"/>
              </p:ext>
            </p:extLst>
          </p:nvPr>
        </p:nvGraphicFramePr>
        <p:xfrm>
          <a:off x="107504" y="188639"/>
          <a:ext cx="9000999" cy="6669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154" name="TextBox 2"/>
          <p:cNvSpPr txBox="1">
            <a:spLocks noChangeArrowheads="1"/>
          </p:cNvSpPr>
          <p:nvPr/>
        </p:nvSpPr>
        <p:spPr bwMode="auto">
          <a:xfrm>
            <a:off x="971600" y="188639"/>
            <a:ext cx="801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Муниципальные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8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программы</a:t>
            </a:r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49157" name="TextBox 40"/>
          <p:cNvSpPr txBox="1">
            <a:spLocks noChangeArrowheads="1"/>
          </p:cNvSpPr>
          <p:nvPr/>
        </p:nvSpPr>
        <p:spPr bwMode="auto">
          <a:xfrm>
            <a:off x="1043608" y="1916832"/>
            <a:ext cx="2736304" cy="2246769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Всего 12 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муниципальных программ 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будет реализовано </a:t>
            </a:r>
            <a:endParaRPr lang="en-US" altLang="ru-RU" sz="20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 2025 году 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 сумму </a:t>
            </a:r>
            <a:endParaRPr lang="en-US" altLang="ru-RU" sz="20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2 510 млн. руб.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259632" y="-11414"/>
            <a:ext cx="712879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и обеспечение эффективности деятельности администрации городского округа Красноуфимск до 2028 года»</a:t>
            </a: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7AC4AE8A-FD69-4356-932A-DF6BF813BA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757239"/>
              </p:ext>
            </p:extLst>
          </p:nvPr>
        </p:nvGraphicFramePr>
        <p:xfrm>
          <a:off x="899591" y="1772816"/>
          <a:ext cx="748883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6" name="Прямоугольник 1"/>
          <p:cNvSpPr>
            <a:spLocks noChangeArrowheads="1"/>
          </p:cNvSpPr>
          <p:nvPr/>
        </p:nvSpPr>
        <p:spPr bwMode="auto">
          <a:xfrm>
            <a:off x="1403648" y="155248"/>
            <a:ext cx="7344816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900" b="1" dirty="0">
                <a:latin typeface="Gill Sans Nova" panose="020B0602020104020203" pitchFamily="34" charset="0"/>
              </a:rPr>
              <a:t>Муниципальная программа </a:t>
            </a:r>
          </a:p>
          <a:p>
            <a:pPr algn="ctr"/>
            <a:r>
              <a:rPr lang="ru-RU" altLang="ru-RU" sz="1900" b="1" dirty="0">
                <a:latin typeface="Gill Sans Nova" panose="020B0602020104020203" pitchFamily="34" charset="0"/>
              </a:rPr>
              <a:t>«Развитие и обеспечение эффективности деятельности администрации городского округа Красноуфимск до 2028 года»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530AC4B-0174-4F67-873C-8BBC969017C6}"/>
              </a:ext>
            </a:extLst>
          </p:cNvPr>
          <p:cNvSpPr/>
          <p:nvPr/>
        </p:nvSpPr>
        <p:spPr>
          <a:xfrm>
            <a:off x="827584" y="1772816"/>
            <a:ext cx="75608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</a:rPr>
              <a:t>ОМС  Администрация ГО Красноуфимск, МКУ «Централизованная бухгалтерия» – </a:t>
            </a: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89 360,5 тыс. руб.</a:t>
            </a:r>
            <a:endParaRPr lang="ru-RU" dirty="0">
              <a:latin typeface="Gill Sans Nova" panose="020B0602020104020203" pitchFamily="34" charset="0"/>
            </a:endParaRPr>
          </a:p>
          <a:p>
            <a:pPr marL="285750" indent="-285750" fontAlgn="ctr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</a:rPr>
              <a:t>Официальное опубликование правовых актов и иной официальной информации – </a:t>
            </a: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1 487,4 тыс. руб.</a:t>
            </a:r>
            <a:endParaRPr lang="ru-RU" dirty="0">
              <a:latin typeface="Gill Sans Nova" panose="020B0602020104020203" pitchFamily="34" charset="0"/>
            </a:endParaRPr>
          </a:p>
          <a:p>
            <a:pPr marL="285750" indent="-285750" fontAlgn="ctr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</a:rPr>
              <a:t>Предоставление гражданам меры социальной поддержки по частичному освобождению от платы за  коммунальные услуги – </a:t>
            </a: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8 630,0 тыс. руб.</a:t>
            </a:r>
            <a:endParaRPr lang="ru-RU" dirty="0">
              <a:latin typeface="Gill Sans Nova" panose="020B0602020104020203" pitchFamily="34" charset="0"/>
            </a:endParaRPr>
          </a:p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</a:rPr>
              <a:t>Социальные гарантии лицам, замещавшим муниципальные должности и должности муниципальной службы – </a:t>
            </a: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10 863,7 тыс. руб.</a:t>
            </a:r>
            <a:endParaRPr lang="ru-RU" dirty="0">
              <a:latin typeface="Gill Sans Nova" panose="020B0602020104020203" pitchFamily="34" charset="0"/>
            </a:endParaRPr>
          </a:p>
          <a:p>
            <a:pPr marL="285750" indent="-285750" fontAlgn="ctr">
              <a:spcAft>
                <a:spcPts val="1800"/>
              </a:spcAft>
              <a:buFont typeface="Wingdings" panose="05000000000000000000" pitchFamily="2" charset="2"/>
              <a:buChar char="q"/>
            </a:pP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</a:rPr>
              <a:t>Предоставление субсидий муниципальному фонду поддержки предпринимательства  – </a:t>
            </a:r>
            <a:r>
              <a:rPr lang="ru-RU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437,3 тыс. руб.</a:t>
            </a:r>
            <a:endParaRPr lang="ru-RU" dirty="0">
              <a:latin typeface="Gill Sans Nova" panose="020B06020201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1259632" y="128536"/>
            <a:ext cx="712879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</a:t>
            </a:r>
            <a:endParaRPr lang="ru-RU" altLang="ru-RU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и модернизация жилищно-коммунального и дорожного хозяйства городского округа Красноуфимск до 2028 года»</a:t>
            </a:r>
            <a:endParaRPr lang="ru-RU" altLang="ru-RU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BA6B14E7-D650-42F2-92A2-B14223A9B9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158020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Прямоугольник 5"/>
          <p:cNvSpPr>
            <a:spLocks noChangeArrowheads="1"/>
          </p:cNvSpPr>
          <p:nvPr/>
        </p:nvSpPr>
        <p:spPr bwMode="auto">
          <a:xfrm>
            <a:off x="1331640" y="200818"/>
            <a:ext cx="763297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/>
            <a: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и модернизация жилищно-коммунального и дорожного хозяйства городского округа Красноуфимск </a:t>
            </a:r>
            <a:endParaRPr lang="en-US" altLang="ru-RU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algn="ctr"/>
            <a: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851303"/>
            <a:ext cx="76329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000"/>
              </a:spcBef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Благоустройство городского округа – 35 540,9 тыс. руб.</a:t>
            </a:r>
            <a:endParaRPr lang="en-US" sz="24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ru-RU" sz="24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Развитие дорожного хозяйства – 82 159 тыс. руб.</a:t>
            </a:r>
            <a:endParaRPr lang="en-US" sz="24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ru-RU" sz="24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Развитие жилищно-коммунального комплекса –        94 580,8 тыс. руб.</a:t>
            </a:r>
            <a:endParaRPr lang="en-US" sz="24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endParaRPr lang="ru-RU" sz="24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Социальная поддержка населения</a:t>
            </a:r>
            <a:r>
              <a:rPr lang="en-US" sz="2400" dirty="0">
                <a:latin typeface="Gill Sans MT" panose="020B0502020104020203" pitchFamily="34" charset="0"/>
                <a:cs typeface="Liberation Serif" panose="02020603050405020304" pitchFamily="18" charset="0"/>
              </a:rPr>
              <a:t> – </a:t>
            </a: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124 564 тыс. руб.</a:t>
            </a:r>
            <a:endParaRPr lang="en-US" sz="24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>
              <a:defRPr/>
            </a:pPr>
            <a:endParaRPr lang="ru-RU" sz="24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Прочие мероприятия</a:t>
            </a:r>
            <a:r>
              <a:rPr lang="en-US" sz="2400" dirty="0">
                <a:latin typeface="Gill Sans MT" panose="020B0502020104020203" pitchFamily="34" charset="0"/>
                <a:cs typeface="Liberation Serif" panose="02020603050405020304" pitchFamily="18" charset="0"/>
              </a:rPr>
              <a:t> –</a:t>
            </a: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 36 150,8 тыс. руб.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259632" y="134873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«Управление муниципальными финансами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 до 2028 года»</a:t>
            </a: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DA59B709-A4DC-4510-B08D-0BEBEE47C3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669335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blinds dir="vert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187624" y="112234"/>
            <a:ext cx="72008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«Управление муниципальной собственностью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</a:t>
            </a:r>
            <a:r>
              <a:rPr lang="en-US" altLang="ru-RU" sz="20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Красноуфимск</a:t>
            </a:r>
            <a:r>
              <a:rPr lang="en-US" altLang="ru-RU" sz="20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года» 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C4A0622C-B349-44F1-AA8F-A1E880455E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375798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blinds dir="vert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endParaRPr lang="ru-RU" altLang="ru-RU" dirty="0"/>
          </a:p>
        </p:txBody>
      </p:sp>
      <p:sp>
        <p:nvSpPr>
          <p:cNvPr id="57348" name="Прямоугольник 3"/>
          <p:cNvSpPr>
            <a:spLocks noChangeArrowheads="1"/>
          </p:cNvSpPr>
          <p:nvPr/>
        </p:nvSpPr>
        <p:spPr bwMode="auto">
          <a:xfrm>
            <a:off x="1259632" y="125322"/>
            <a:ext cx="7107128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«Управление муниципальной собственностью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 до 2028 года» </a:t>
            </a:r>
            <a:br>
              <a:rPr lang="ru-RU" alt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</a:br>
            <a:endParaRPr lang="ru-RU" altLang="ru-RU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2960" y="1844824"/>
            <a:ext cx="7493456" cy="2554545"/>
          </a:xfrm>
          <a:prstGeom prst="rect">
            <a:avLst/>
          </a:prstGeom>
          <a:solidFill>
            <a:srgbClr val="FFFFFF">
              <a:alpha val="20000"/>
            </a:srgbClr>
          </a:solidFill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Управление  муниципальным имуществом – 7 106,5</a:t>
            </a:r>
            <a:r>
              <a:rPr lang="en-US" sz="2400" dirty="0">
                <a:solidFill>
                  <a:prstClr val="black"/>
                </a:solidFill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тыс. руб.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Управление земельными ресурсами – 944,5 тыс. руб.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деятельности  ОМС УМИ – 16 188,2</a:t>
            </a:r>
            <a:r>
              <a:rPr lang="en-US" sz="2400" dirty="0">
                <a:latin typeface="Gill Sans MT" panose="020B0502020104020203" pitchFamily="34" charset="0"/>
                <a:cs typeface="Liberation Serif" panose="02020603050405020304" pitchFamily="18" charset="0"/>
              </a:rPr>
              <a:t> </a:t>
            </a:r>
            <a:r>
              <a:rPr lang="ru-RU" sz="2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тыс. руб. 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26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96886"/>
              </p:ext>
            </p:extLst>
          </p:nvPr>
        </p:nvGraphicFramePr>
        <p:xfrm>
          <a:off x="179512" y="1772816"/>
          <a:ext cx="8784975" cy="449319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55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35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3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381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Показатель</a:t>
                      </a:r>
                      <a:endParaRPr lang="ru-RU" sz="14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2024 год</a:t>
                      </a:r>
                      <a:b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</a:b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первоначальный план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2025 год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2026 год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2027 год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Доходы, всего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2 576,7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2 915,8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2 718,3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2 756,2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Налоговые и неналоговые доходы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905,8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1 013,2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1 079,0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1 113,8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Безвозмездные поступления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1 670,9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1 902,6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1 639,3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1 642,4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6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Расходы, всего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2 610,5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3 070,4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2 718,4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2 763,0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Gill Sans Nova" panose="020B0602020104020203" pitchFamily="34" charset="0"/>
                        </a:rPr>
                        <a:t>Дефицит (–)</a:t>
                      </a:r>
                      <a:endParaRPr lang="ru-RU" sz="1600" b="1" dirty="0">
                        <a:effectLst/>
                        <a:latin typeface="Gill Sans Nova" panose="020B0602020104020203" pitchFamily="34" charset="0"/>
                        <a:ea typeface="Liberation Serif" panose="02020603050405020304" pitchFamily="18" charset="0"/>
                        <a:cs typeface="Liberation Serif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-33,8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-154,6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-0,1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2800" b="1" kern="1200" dirty="0">
                          <a:solidFill>
                            <a:schemeClr val="dk1"/>
                          </a:solidFill>
                          <a:effectLst/>
                          <a:latin typeface="Gill Sans Nova" panose="020B0602020104020203" pitchFamily="34" charset="0"/>
                          <a:ea typeface="Liberation Serif" panose="02020603050405020304" pitchFamily="18" charset="0"/>
                          <a:cs typeface="Liberation Serif" panose="02020603050405020304" pitchFamily="18" charset="0"/>
                        </a:rPr>
                        <a:t>-6,8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699" name="Прямоугольник 2"/>
          <p:cNvSpPr>
            <a:spLocks noChangeArrowheads="1"/>
          </p:cNvSpPr>
          <p:nvPr/>
        </p:nvSpPr>
        <p:spPr bwMode="auto">
          <a:xfrm>
            <a:off x="539750" y="233363"/>
            <a:ext cx="799306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Основные параметры бюджета 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 Красноуфимск на 20</a:t>
            </a:r>
            <a:r>
              <a:rPr lang="en-US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2</a:t>
            </a:r>
            <a:r>
              <a:rPr lang="ru-RU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-20</a:t>
            </a:r>
            <a:r>
              <a:rPr lang="en-US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2</a:t>
            </a:r>
            <a:r>
              <a:rPr lang="ru-RU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7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годы</a:t>
            </a:r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462949" y="1340768"/>
            <a:ext cx="169168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(млн. рублей)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blinds dir="vert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2"/>
          <p:cNvSpPr>
            <a:spLocks noChangeArrowheads="1"/>
          </p:cNvSpPr>
          <p:nvPr/>
        </p:nvSpPr>
        <p:spPr bwMode="auto">
          <a:xfrm>
            <a:off x="1259632" y="188878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системы образования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 городском округе Красноуфимск до 2028 года»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0556972F-91AF-45DC-9C7F-D1C9592056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180289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endParaRPr lang="ru-RU" altLang="ru-RU" dirty="0"/>
          </a:p>
        </p:txBody>
      </p:sp>
      <p:sp>
        <p:nvSpPr>
          <p:cNvPr id="57348" name="Прямоугольник 3"/>
          <p:cNvSpPr>
            <a:spLocks noChangeArrowheads="1"/>
          </p:cNvSpPr>
          <p:nvPr/>
        </p:nvSpPr>
        <p:spPr bwMode="auto">
          <a:xfrm>
            <a:off x="977550" y="188640"/>
            <a:ext cx="800804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системы образования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 городском округе Красноуфимск до 2028 года»</a:t>
            </a:r>
            <a:b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</a:br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772816"/>
            <a:ext cx="800804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2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Дошкольное образование – 540 587,4 тыс. руб.</a:t>
            </a:r>
          </a:p>
          <a:p>
            <a:pPr marL="342900" lvl="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Общее образование – 747 571,4 тыс. руб.</a:t>
            </a:r>
          </a:p>
          <a:p>
            <a:pPr marL="342900" lvl="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Дополнительное образование –  111 293,8 тыс. руб.</a:t>
            </a:r>
          </a:p>
          <a:p>
            <a:pPr marL="342900" lvl="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Отдых и оздоровление детей – 26 960,8 тыс. руб.</a:t>
            </a:r>
          </a:p>
          <a:p>
            <a:pPr marL="342900" lvl="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Укрепление материально-технической базы – 8 266,5 тыс. руб.</a:t>
            </a:r>
          </a:p>
          <a:p>
            <a:pPr marL="342900" lvl="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Прочие расходы в образовании – 112 629,1 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553304688"/>
      </p:ext>
    </p:extLst>
  </p:cSld>
  <p:clrMapOvr>
    <a:masterClrMapping/>
  </p:clrMapOvr>
  <p:transition spd="slow">
    <p:blinds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Прямоугольник 2"/>
          <p:cNvSpPr>
            <a:spLocks noChangeArrowheads="1"/>
          </p:cNvSpPr>
          <p:nvPr/>
        </p:nvSpPr>
        <p:spPr bwMode="auto">
          <a:xfrm>
            <a:off x="1259632" y="188878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молодежной политики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 городском округе Красноуфимск до 2028 года»</a:t>
            </a: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A78117ED-9F10-47AC-8916-8BBE2B87D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250232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02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br>
              <a:rPr lang="ru-RU" altLang="ru-RU" sz="1800" b="1" dirty="0">
                <a:solidFill>
                  <a:schemeClr val="tx1"/>
                </a:solidFill>
                <a:cs typeface="Liberation Serif" panose="02020603050405020304" pitchFamily="18" charset="0"/>
              </a:rPr>
            </a:br>
            <a:endParaRPr lang="ru-RU" alt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916832"/>
            <a:ext cx="75438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endParaRPr lang="ru-RU" sz="2200" dirty="0">
              <a:solidFill>
                <a:prstClr val="black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МАУ «Центр творчества детей и молодежи» –         23 891,9 тыс. руб.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МБУ «Патриот» – 5 244,8 тыс. руб.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Молодежная биржа труда  – 1 415,9 тыс. руб.</a:t>
            </a:r>
          </a:p>
          <a:p>
            <a:pPr marL="342900" indent="-342900">
              <a:spcAft>
                <a:spcPts val="2400"/>
              </a:spcAft>
              <a:buFont typeface="Wingdings" panose="05000000000000000000" pitchFamily="2" charset="2"/>
              <a:buChar char="q"/>
              <a:defRPr/>
            </a:pPr>
            <a:r>
              <a:rPr lang="ru-RU" sz="24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Военно-патриотическое воспитание молодежи – 903,5 тыс. руб.</a:t>
            </a: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F6B04D34-2A66-4204-9F6A-FC20AF3EF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88878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молодежной политики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 городском округе Красноуфимск до 2028 года»</a:t>
            </a:r>
          </a:p>
        </p:txBody>
      </p:sp>
    </p:spTree>
    <p:extLst>
      <p:ext uri="{BB962C8B-B14F-4D97-AF65-F5344CB8AC3E}">
        <p14:creationId xmlns:p14="http://schemas.microsoft.com/office/powerpoint/2010/main" val="3024031516"/>
      </p:ext>
    </p:extLst>
  </p:cSld>
  <p:clrMapOvr>
    <a:masterClrMapping/>
  </p:clrMapOvr>
  <p:transition spd="slow">
    <p:blinds dir="vert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Прямоугольник 2"/>
          <p:cNvSpPr>
            <a:spLocks noChangeArrowheads="1"/>
          </p:cNvSpPr>
          <p:nvPr/>
        </p:nvSpPr>
        <p:spPr bwMode="auto">
          <a:xfrm>
            <a:off x="1187624" y="189250"/>
            <a:ext cx="72008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культуры городского округа Красноуфимск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года»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D29B67B1-F318-45D6-B662-27CDA0E16E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4066697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F1C0DF1-D25A-4A8E-A986-AEF3F45EDB92}"/>
              </a:ext>
            </a:extLst>
          </p:cNvPr>
          <p:cNvSpPr/>
          <p:nvPr/>
        </p:nvSpPr>
        <p:spPr>
          <a:xfrm>
            <a:off x="899592" y="1772816"/>
            <a:ext cx="7488833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 err="1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Красноуфимский</a:t>
            </a: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 краеведческий музей – 19 601,4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Централизованная библиотечная система – 44 338,9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Центр культуры и досуга – 95 493,5 тыс. руб. 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Детская школа искусств – 36 479,3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Мероприятия в сфере культуры – 3 025,1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Охрана культурного наследия – 3 585,9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solidFill>
                  <a:prstClr val="black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ОМС «Управление культуры» и Центр бухгалтерского обслуживания – 35 211,5 тыс. руб.</a:t>
            </a:r>
          </a:p>
          <a:p>
            <a:pPr marL="342900" indent="-342900">
              <a:spcAft>
                <a:spcPts val="1800"/>
              </a:spcAft>
              <a:buFont typeface="Wingdings" panose="05000000000000000000" pitchFamily="2" charset="2"/>
              <a:buChar char="q"/>
              <a:defRPr/>
            </a:pPr>
            <a:endParaRPr lang="ru-RU" sz="2000" dirty="0">
              <a:solidFill>
                <a:prstClr val="black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2">
            <a:extLst>
              <a:ext uri="{FF2B5EF4-FFF2-40B4-BE49-F238E27FC236}">
                <a16:creationId xmlns:a16="http://schemas.microsoft.com/office/drawing/2014/main" id="{0B8AFD57-532E-4B1A-B947-953DE33F21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189250"/>
            <a:ext cx="72008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культуры городского округа Красноуфимск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года»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1259632" y="128756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физической культуры и спорта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 до 2028 года»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CD1A8E54-7E5F-4778-A8DD-28D30130EA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153954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67FE78D-F235-4B57-B174-F129107183AF}"/>
              </a:ext>
            </a:extLst>
          </p:cNvPr>
          <p:cNvSpPr/>
          <p:nvPr/>
        </p:nvSpPr>
        <p:spPr>
          <a:xfrm>
            <a:off x="899592" y="1772816"/>
            <a:ext cx="7488833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МАУ КСК «Центральный» – 15 287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МАУ «ФОЦ «Сокол» – 32 799,8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МАУ ДО СШ «Лидер» – 28 599,3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МАУ ДО Спортивная школа – 21 401,2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Мероприятия в сфере физической культуры и спорта – 834,2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Направление спортсменов на спортивные и физкультурные мероприятия – 1 311,9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Внедрение Всероссийского физкультурно-спортивного комплекса «Готов к труду и обороне» – 199,7 тыс. руб.</a:t>
            </a:r>
          </a:p>
          <a:p>
            <a:pPr marL="285750" indent="-285750" fontAlgn="ctr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ru-RU" dirty="0">
                <a:latin typeface="Gill Sans Nova" panose="020B0602020104020203" pitchFamily="34" charset="0"/>
              </a:rPr>
              <a:t>Укрепление материально-технической базы – 552,9 тыс. руб.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53C390-D73D-4560-BDEF-1369F2DF7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28756"/>
            <a:ext cx="712879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«Развитие физической культуры и спорта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 до 2028 года»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1331640" y="164597"/>
            <a:ext cx="70567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«Социальная поддержка населения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Красноуфимск»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B245F7C8-D336-45B6-91BD-62900DBC95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8086933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F739E26-2C3A-4D3A-8935-6B332E2ACAE2}"/>
              </a:ext>
            </a:extLst>
          </p:cNvPr>
          <p:cNvSpPr/>
          <p:nvPr/>
        </p:nvSpPr>
        <p:spPr>
          <a:xfrm>
            <a:off x="827584" y="1772816"/>
            <a:ext cx="756084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Поддержка социально-ориентированных НКО – 758,8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физической и информационной доступности общественно – значимых учреждений – 235,6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Организация и проведение мероприятий для отдельных категорий граждан – 211,2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Предупреждение распространения ВИЧ-инфекции и профилактика туберкулеза – 209,1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Оказание материальной помощи отдельным категориям граждан – 189,6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Возмещение расходов за наем жилья специалистам учреждений здравоохранения и образования – 442,2 тыс. руб.</a:t>
            </a:r>
            <a:endParaRPr lang="ru-RU" sz="2000" dirty="0">
              <a:latin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q"/>
            </a:pPr>
            <a:r>
              <a:rPr lang="ru-RU" sz="2000" dirty="0">
                <a:solidFill>
                  <a:srgbClr val="000000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Вакцинация и ревакцинация обучающихся муниципальных школ против клещевого энцефалита – 170,2 тыс. руб.</a:t>
            </a:r>
            <a:endParaRPr lang="ru-RU" sz="2000" dirty="0"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15D127-919C-4CDB-A249-730955BB2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640" y="164597"/>
            <a:ext cx="705678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«Социальная поддержка населения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Красноуфимск»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до 2028 года</a:t>
            </a:r>
            <a:endParaRPr lang="ru-RU" altLang="ru-RU" sz="2000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1"/>
          <p:cNvSpPr>
            <a:spLocks noChangeArrowheads="1"/>
          </p:cNvSpPr>
          <p:nvPr/>
        </p:nvSpPr>
        <p:spPr bwMode="auto">
          <a:xfrm>
            <a:off x="977550" y="188640"/>
            <a:ext cx="800805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Основные факторы, </a:t>
            </a:r>
            <a:endParaRPr lang="en-US" altLang="ru-RU" sz="24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/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оказавшие влияние на параметры бюджета города:</a:t>
            </a:r>
          </a:p>
          <a:p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9819" y="2846843"/>
            <a:ext cx="11521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 </a:t>
            </a:r>
            <a:r>
              <a:rPr 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из них: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9819" y="1916832"/>
            <a:ext cx="4248472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доходов на 2025 год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1" y="1916833"/>
            <a:ext cx="3925193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+ 339,2 млн. руб. к 2024 году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89819" y="3550671"/>
            <a:ext cx="4248472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налоговые и неналоговые доходы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0031" y="3550671"/>
            <a:ext cx="3925193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+ 107,5 млн. руб. к 2024 году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9819" y="4653136"/>
            <a:ext cx="4248472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60031" y="4653135"/>
            <a:ext cx="3925193" cy="72008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+ 231,7 млн. руб. к 2024 году</a:t>
            </a:r>
          </a:p>
        </p:txBody>
      </p:sp>
    </p:spTree>
  </p:cSld>
  <p:clrMapOvr>
    <a:masterClrMapping/>
  </p:clrMapOvr>
  <p:transition spd="slow">
    <p:blinds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187624" y="78884"/>
            <a:ext cx="72008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«Обеспечение безопасности жизнедеятельности населения городского округа Красноуфимск» до 2028 года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759D09E6-A3D3-4D41-88A8-313705297A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8081445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99592" y="1844824"/>
            <a:ext cx="748883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Профилактика правонарушений в общественных местах. Охрана общественного порядка. Безопасность дорожного движения – 414,9 тыс. руб.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Защита населения и территории городского округа Красноуфимск от чрезвычайных ситуаций природного и техногенного характера. Совершенствование гражданской обороны – 12 813,5 тыс. руб.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первичных мер пожарной безопасности и безопасности людей на водных объектах – 1 369,5 тыс. руб.</a:t>
            </a:r>
            <a:endParaRPr lang="ru-RU" sz="2000" dirty="0">
              <a:latin typeface="Gill Sans Nova" panose="020B0602020104020203" pitchFamily="34" charset="0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Создание и развитие на территории городского округа Красноуфимск АПК «Безопасный город» – 388,2 тыс. руб.</a:t>
            </a:r>
            <a:endParaRPr lang="ru-RU" sz="2000" dirty="0">
              <a:latin typeface="Gill Sans Nova" panose="020B0602020104020203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1D357D8-49C4-45EE-AD50-75DDBC70C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78884"/>
            <a:ext cx="72008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«Обеспечение безопасности жизнедеятельности населения городского округа Красноуфимск» до 2028 года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187624" y="78884"/>
            <a:ext cx="720080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Муниципальная программа 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«Формирование современной городской среды на территории городского округа Красноуфимск до 2030 года»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759D09E6-A3D3-4D41-88A8-313705297A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181122"/>
              </p:ext>
            </p:extLst>
          </p:nvPr>
        </p:nvGraphicFramePr>
        <p:xfrm>
          <a:off x="827585" y="1772816"/>
          <a:ext cx="756084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945BA3C0-3856-4246-B3A4-B82D6B60E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5" y="5367699"/>
            <a:ext cx="75608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q"/>
            </a:pPr>
            <a:r>
              <a:rPr lang="ru-RU" altLang="ru-RU" dirty="0">
                <a:latin typeface="Gill Sans Nova" panose="020B0602020104020203" pitchFamily="34" charset="0"/>
                <a:cs typeface="Liberation Serif" panose="02020603050405020304" pitchFamily="18" charset="0"/>
              </a:rPr>
              <a:t>Благоустройство общественной территории «Сквер по ул. Станционная и привокзальная площадь» – 19,8 млн. руб. </a:t>
            </a:r>
            <a:endParaRPr lang="en-US" altLang="ru-RU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08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4"/>
          <p:cNvSpPr>
            <a:spLocks noChangeArrowheads="1"/>
          </p:cNvSpPr>
          <p:nvPr/>
        </p:nvSpPr>
        <p:spPr bwMode="auto">
          <a:xfrm>
            <a:off x="1187624" y="232772"/>
            <a:ext cx="72008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Программа по энергосбережению и повышению энергетической эффективности в городском округе Красноуфимск на 2021 – 2030 годы</a:t>
            </a:r>
            <a:endParaRPr lang="en-US" altLang="ru-RU" sz="20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  <p:graphicFrame>
        <p:nvGraphicFramePr>
          <p:cNvPr id="5" name="Диаграмма 22">
            <a:extLst>
              <a:ext uri="{FF2B5EF4-FFF2-40B4-BE49-F238E27FC236}">
                <a16:creationId xmlns:a16="http://schemas.microsoft.com/office/drawing/2014/main" id="{759D09E6-A3D3-4D41-88A8-313705297A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0052363"/>
              </p:ext>
            </p:extLst>
          </p:nvPr>
        </p:nvGraphicFramePr>
        <p:xfrm>
          <a:off x="827585" y="1772816"/>
          <a:ext cx="756084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945BA3C0-3856-4246-B3A4-B82D6B60E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5617259"/>
            <a:ext cx="756084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altLang="ru-RU" sz="20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Реконструкция системы уличного освещения – 22,2 млн. руб. </a:t>
            </a:r>
            <a:endParaRPr lang="en-US" altLang="ru-RU" sz="2000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5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056785" cy="758825"/>
          </a:xfrm>
        </p:spPr>
        <p:txBody>
          <a:bodyPr anchor="ctr"/>
          <a:lstStyle/>
          <a:p>
            <a:pPr algn="ctr"/>
            <a:r>
              <a:rPr lang="ru-RU" altLang="ru-RU" sz="2000" b="1" dirty="0">
                <a:solidFill>
                  <a:schemeClr val="tx2"/>
                </a:solidFill>
                <a:cs typeface="Liberation Serif" panose="02020603050405020304" pitchFamily="18" charset="0"/>
              </a:rPr>
              <a:t>Непрограммные направления расходов</a:t>
            </a:r>
          </a:p>
        </p:txBody>
      </p:sp>
      <p:graphicFrame>
        <p:nvGraphicFramePr>
          <p:cNvPr id="4" name="Диаграмма 22">
            <a:extLst>
              <a:ext uri="{FF2B5EF4-FFF2-40B4-BE49-F238E27FC236}">
                <a16:creationId xmlns:a16="http://schemas.microsoft.com/office/drawing/2014/main" id="{552A537D-4246-4552-A98C-31B2147A3E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8303757"/>
              </p:ext>
            </p:extLst>
          </p:nvPr>
        </p:nvGraphicFramePr>
        <p:xfrm>
          <a:off x="107504" y="836712"/>
          <a:ext cx="8928991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408942-BC8C-4D2B-A489-9FC0A3C8336E}"/>
              </a:ext>
            </a:extLst>
          </p:cNvPr>
          <p:cNvSpPr/>
          <p:nvPr/>
        </p:nvSpPr>
        <p:spPr>
          <a:xfrm>
            <a:off x="1835696" y="68477"/>
            <a:ext cx="5832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ill Sans Nova" panose="020B0602020104020203" pitchFamily="34" charset="0"/>
              </a:rPr>
              <a:t>Финансирование социально-значимых проектов в 2025 году</a:t>
            </a:r>
          </a:p>
        </p:txBody>
      </p:sp>
      <p:graphicFrame>
        <p:nvGraphicFramePr>
          <p:cNvPr id="5" name="Group 50">
            <a:extLst>
              <a:ext uri="{FF2B5EF4-FFF2-40B4-BE49-F238E27FC236}">
                <a16:creationId xmlns:a16="http://schemas.microsoft.com/office/drawing/2014/main" id="{5DE33FED-440E-4328-8CBA-E80D03248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688229"/>
              </p:ext>
            </p:extLst>
          </p:nvPr>
        </p:nvGraphicFramePr>
        <p:xfrm>
          <a:off x="179512" y="1772816"/>
          <a:ext cx="8640960" cy="4536504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7165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82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Gill Sans Nova" panose="020B0602020104020203" pitchFamily="34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Gill Sans Nova" panose="020B0602020104020203" pitchFamily="34" charset="0"/>
                        </a:rPr>
                        <a:t>Сумма, тыс. руб.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74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</a:tabLst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Проектирование 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блочно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 - модульных котельных (ул. </a:t>
                      </a:r>
                      <a:r>
                        <a:rPr lang="ru-RU" sz="1600" b="0" kern="1200" dirty="0" err="1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Мизерова</a:t>
                      </a: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, 30; ул. Березовая, 23)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21 519,0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  <a:latin typeface="Gill Sans Nova" panose="020B0602020104020203" pitchFamily="34" charset="0"/>
                          <a:ea typeface="+mn-ea"/>
                          <a:cs typeface="+mn-cs"/>
                        </a:rPr>
                        <a:t>Капитальный</a:t>
                      </a: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 ремонт участка водопровода ЦХВС (водозабор «Холодный лог», ул. Северная)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30 250,7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Капитальный ремонт участка водопровода ЦХВС (ул. </a:t>
                      </a:r>
                      <a:r>
                        <a:rPr lang="ru-RU" sz="1600" b="0" kern="1200" dirty="0" err="1">
                          <a:effectLst/>
                          <a:latin typeface="Gill Sans Nova" panose="020B0602020104020203" pitchFamily="34" charset="0"/>
                        </a:rPr>
                        <a:t>Красноуфимская</a:t>
                      </a: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, ул. Рассветная)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18 919,8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Благоустройство общественной территории "Сквер по ул. Станционная и привокзальная площадь»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19 789,0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Подготовка образовательных учреждений к новому учебному году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4 065,0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38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Осуществление мероприятий по обеспечению антитеррористической безопасности образовательных учреждений (лицензированная охрана)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44 154,1 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720622"/>
                  </a:ext>
                </a:extLst>
              </a:tr>
              <a:tr h="416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Ремонт и оснащение хореографического зала МАУ </a:t>
                      </a:r>
                      <a:r>
                        <a:rPr lang="ru-RU" sz="1600" b="0" kern="1200" dirty="0" err="1">
                          <a:effectLst/>
                          <a:latin typeface="Gill Sans Nova" panose="020B0602020104020203" pitchFamily="34" charset="0"/>
                        </a:rPr>
                        <a:t>ЦКиД</a:t>
                      </a: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 ГО Красноуфимск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>
                          <a:effectLst/>
                          <a:latin typeface="Gill Sans Nova" panose="020B0602020104020203" pitchFamily="34" charset="0"/>
                        </a:rPr>
                        <a:t>6 338,3</a:t>
                      </a:r>
                      <a:endParaRPr lang="ru-RU" sz="1600" b="0" dirty="0">
                        <a:latin typeface="Gill Sans Nova" panose="020B0602020104020203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786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05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A408942-BC8C-4D2B-A489-9FC0A3C8336E}"/>
              </a:ext>
            </a:extLst>
          </p:cNvPr>
          <p:cNvSpPr/>
          <p:nvPr/>
        </p:nvSpPr>
        <p:spPr>
          <a:xfrm>
            <a:off x="1835696" y="68477"/>
            <a:ext cx="58326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ill Sans Nova" panose="020B0602020104020203" pitchFamily="34" charset="0"/>
              </a:rPr>
              <a:t>Расходы бюджета с учетом интересов целевых групп</a:t>
            </a:r>
          </a:p>
        </p:txBody>
      </p:sp>
      <p:graphicFrame>
        <p:nvGraphicFramePr>
          <p:cNvPr id="5" name="Group 50">
            <a:extLst>
              <a:ext uri="{FF2B5EF4-FFF2-40B4-BE49-F238E27FC236}">
                <a16:creationId xmlns:a16="http://schemas.microsoft.com/office/drawing/2014/main" id="{5DE33FED-440E-4328-8CBA-E80D03248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959109"/>
              </p:ext>
            </p:extLst>
          </p:nvPr>
        </p:nvGraphicFramePr>
        <p:xfrm>
          <a:off x="395536" y="1772817"/>
          <a:ext cx="8568953" cy="451629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458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4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3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3323">
                  <a:extLst>
                    <a:ext uri="{9D8B030D-6E8A-4147-A177-3AD203B41FA5}">
                      <a16:colId xmlns:a16="http://schemas.microsoft.com/office/drawing/2014/main" val="2076950280"/>
                    </a:ext>
                  </a:extLst>
                </a:gridCol>
              </a:tblGrid>
              <a:tr h="10562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Наименование  целевой группы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Численность целевой группы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Предлагаемые меры поддержки за счет средств бюджета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Планируемый объем расходов на поддержку целевой группы (тыс. руб.)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6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 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20</a:t>
                      </a: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</a:t>
                      </a: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5 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20</a:t>
                      </a: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</a:t>
                      </a: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6 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20</a:t>
                      </a:r>
                      <a:r>
                        <a:rPr kumimoji="0" lang="en-US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2</a:t>
                      </a: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7 год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7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Почетные граждане г. Красноуфимска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1 человек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Ежемесячная денежная выплата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169,1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175,8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182,9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2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Ветераны, труженики тыла, реабилитированные граждане и граждане, пострадавшие от политических репрессий, и иные  категории граждан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5 885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человек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компенсации расходов на оплату жилого помещения и коммунальных услуг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3" marR="7043" marT="7045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95 128,5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97 814,0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100 936,9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03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7200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Пользователи жилого помещения в государственном или муниципальном жилищном фонде и другие наниматели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1 190 семей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7200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субсидии на оплату жилого помещения и коммунальных услуг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27 951,1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29 070,4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30 234,3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185782"/>
                  </a:ext>
                </a:extLst>
              </a:tr>
              <a:tr h="8503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7200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Граждане, попавшие в трудную жизненную ситуацию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64 человека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30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000"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8CADAE"/>
                        </a:buClr>
                        <a:buSzPct val="7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8C7B7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2"/>
                          </a:solidFill>
                          <a:latin typeface="Georgia" panose="02040502050405020303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FB08C"/>
                        </a:buClr>
                        <a:defRPr>
                          <a:solidFill>
                            <a:schemeClr val="tx1"/>
                          </a:solidFill>
                          <a:latin typeface="Georgia" panose="02040502050405020303" pitchFamily="18" charset="0"/>
                        </a:defRPr>
                      </a:lvl9pPr>
                    </a:lstStyle>
                    <a:p>
                      <a:pPr marL="7200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ill Sans Nova" panose="020B0602020104020203" pitchFamily="34" charset="0"/>
                        </a:rPr>
                        <a:t>материальная помощь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ill Sans Nova" panose="020B0602020104020203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42" marR="7042" marT="7045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197,2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Gill Sans Nova" panose="020B06020201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205,1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9060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587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Прямоугольник 1"/>
          <p:cNvSpPr>
            <a:spLocks noChangeArrowheads="1"/>
          </p:cNvSpPr>
          <p:nvPr/>
        </p:nvSpPr>
        <p:spPr bwMode="auto">
          <a:xfrm>
            <a:off x="1259632" y="333375"/>
            <a:ext cx="7128793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</a:rPr>
              <a:t>Дефицит бюджета городского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</a:rPr>
              <a:t>округа Красноуфимск </a:t>
            </a:r>
          </a:p>
          <a:p>
            <a:pPr algn="ctr"/>
            <a:endParaRPr lang="ru-RU" altLang="ru-RU" b="1" dirty="0">
              <a:latin typeface="Gill Sans Nova" panose="020B0602020104020203" pitchFamily="34" charset="0"/>
            </a:endParaRPr>
          </a:p>
        </p:txBody>
      </p:sp>
      <p:graphicFrame>
        <p:nvGraphicFramePr>
          <p:cNvPr id="9" name="Диаграмма 22">
            <a:extLst>
              <a:ext uri="{FF2B5EF4-FFF2-40B4-BE49-F238E27FC236}">
                <a16:creationId xmlns:a16="http://schemas.microsoft.com/office/drawing/2014/main" id="{C67B2664-5CC1-4575-8531-DC04F2ABD5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2571250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Прямоугольник 1"/>
          <p:cNvSpPr>
            <a:spLocks noChangeArrowheads="1"/>
          </p:cNvSpPr>
          <p:nvPr/>
        </p:nvSpPr>
        <p:spPr bwMode="auto">
          <a:xfrm>
            <a:off x="1259632" y="182367"/>
            <a:ext cx="712879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Gill Sans Nova" panose="020B0602020104020203" pitchFamily="34" charset="0"/>
              </a:rPr>
              <a:t>Муниципальный</a:t>
            </a:r>
            <a:r>
              <a:rPr lang="ru-RU" altLang="ru-RU" sz="2000" dirty="0">
                <a:latin typeface="Gill Sans Nova" panose="020B0602020104020203" pitchFamily="34" charset="0"/>
              </a:rPr>
              <a:t> </a:t>
            </a:r>
            <a:r>
              <a:rPr lang="ru-RU" altLang="ru-RU" sz="2000" b="1" dirty="0">
                <a:latin typeface="Gill Sans Nova" panose="020B0602020104020203" pitchFamily="34" charset="0"/>
              </a:rPr>
              <a:t>долг городского </a:t>
            </a:r>
          </a:p>
          <a:p>
            <a:pPr algn="ctr"/>
            <a:r>
              <a:rPr lang="ru-RU" altLang="ru-RU" sz="2000" b="1" dirty="0">
                <a:latin typeface="Gill Sans Nova" panose="020B0602020104020203" pitchFamily="34" charset="0"/>
              </a:rPr>
              <a:t>округа Красноуфимск</a:t>
            </a:r>
          </a:p>
        </p:txBody>
      </p:sp>
      <p:graphicFrame>
        <p:nvGraphicFramePr>
          <p:cNvPr id="4" name="Диаграмма 22">
            <a:extLst>
              <a:ext uri="{FF2B5EF4-FFF2-40B4-BE49-F238E27FC236}">
                <a16:creationId xmlns:a16="http://schemas.microsoft.com/office/drawing/2014/main" id="{0C51AC70-1208-4000-9F1B-78C133F82F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621302"/>
              </p:ext>
            </p:extLst>
          </p:nvPr>
        </p:nvGraphicFramePr>
        <p:xfrm>
          <a:off x="827585" y="1772816"/>
          <a:ext cx="756084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457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4853D1-160F-4225-8A2A-906D54D16183}"/>
              </a:ext>
            </a:extLst>
          </p:cNvPr>
          <p:cNvSpPr/>
          <p:nvPr/>
        </p:nvSpPr>
        <p:spPr>
          <a:xfrm>
            <a:off x="899592" y="1844824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Gill Sans Nova" panose="020B0602020104020203" pitchFamily="34" charset="0"/>
              </a:rPr>
              <a:t>Проект решения Думы ГО Красноуфимск </a:t>
            </a:r>
          </a:p>
          <a:p>
            <a:pPr algn="ctr"/>
            <a:r>
              <a:rPr lang="ru-RU" sz="2400" dirty="0">
                <a:latin typeface="Gill Sans Nova" panose="020B0602020104020203" pitchFamily="34" charset="0"/>
              </a:rPr>
              <a:t>«О бюджете ГО Красноуфимск на  2025 год  и плановый период 2026 и  2027 годов» с приложениями размещен на сайте Администрации ГО Красноуфимск go-kruf.midural.ru</a:t>
            </a:r>
          </a:p>
          <a:p>
            <a:pPr algn="ctr"/>
            <a:endParaRPr lang="ru-RU" sz="2400" dirty="0">
              <a:latin typeface="Gill Sans Nova" panose="020B0602020104020203" pitchFamily="34" charset="0"/>
            </a:endParaRPr>
          </a:p>
          <a:p>
            <a:pPr algn="ctr"/>
            <a:r>
              <a:rPr lang="ru-RU" sz="2400" dirty="0">
                <a:latin typeface="Gill Sans Nova" panose="020B0602020104020203" pitchFamily="34" charset="0"/>
              </a:rPr>
              <a:t>Публичные слушания назначены на 05.12.2024 г. в 17.45</a:t>
            </a:r>
          </a:p>
          <a:p>
            <a:pPr algn="ctr"/>
            <a:endParaRPr lang="ru-RU" sz="2400" dirty="0">
              <a:latin typeface="Gill Sans Nova" panose="020B06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2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Прямоугольник 2"/>
          <p:cNvSpPr>
            <a:spLocks noChangeArrowheads="1"/>
          </p:cNvSpPr>
          <p:nvPr/>
        </p:nvSpPr>
        <p:spPr bwMode="auto">
          <a:xfrm>
            <a:off x="107950" y="1341438"/>
            <a:ext cx="885653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2000" b="1" dirty="0">
                <a:latin typeface="Gill Sans Nova" panose="020B0602020104020203" pitchFamily="34" charset="0"/>
              </a:rPr>
              <a:t> 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2134" y="2513664"/>
            <a:ext cx="3005730" cy="2624106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Увеличение фондов оплаты труда в 2025 году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45676" y="1916833"/>
            <a:ext cx="5145265" cy="1368151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«Дорожные карты» по Указам Президента РФ:</a:t>
            </a:r>
          </a:p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Работники культуры</a:t>
            </a:r>
          </a:p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Педагогические работники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24874" y="3460269"/>
            <a:ext cx="5181082" cy="1192867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Обеспечение МРОТ с 01.01.2025 – </a:t>
            </a:r>
            <a:r>
              <a:rPr lang="en-US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      </a:t>
            </a:r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22 440 руб</a:t>
            </a:r>
            <a:r>
              <a:rPr lang="ru-RU" sz="2000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.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3343971" y="3791727"/>
            <a:ext cx="380901" cy="432048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364774" y="2513664"/>
            <a:ext cx="380901" cy="484632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09859" y="4822754"/>
            <a:ext cx="5181082" cy="1224135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Индексация фондов оплаты труда  прочих работников с 01.10.2025 – 4,5 %</a:t>
            </a:r>
          </a:p>
        </p:txBody>
      </p:sp>
      <p:sp>
        <p:nvSpPr>
          <p:cNvPr id="14" name="Стрелка вправо 13"/>
          <p:cNvSpPr/>
          <p:nvPr/>
        </p:nvSpPr>
        <p:spPr>
          <a:xfrm>
            <a:off x="3343971" y="4653137"/>
            <a:ext cx="389357" cy="484632"/>
          </a:xfrm>
          <a:prstGeom prst="rightArrow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b="1" dirty="0">
              <a:solidFill>
                <a:schemeClr val="tx1"/>
              </a:solidFill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  <p:sp>
        <p:nvSpPr>
          <p:cNvPr id="15" name="Прямоугольник 1">
            <a:extLst>
              <a:ext uri="{FF2B5EF4-FFF2-40B4-BE49-F238E27FC236}">
                <a16:creationId xmlns:a16="http://schemas.microsoft.com/office/drawing/2014/main" id="{E90B43B0-6943-4232-8CAB-531DC15AD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50" y="188640"/>
            <a:ext cx="800805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Основные факторы, </a:t>
            </a:r>
            <a:endParaRPr lang="en-US" altLang="ru-RU" sz="24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/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оказавшие влияние на параметры бюджета города:</a:t>
            </a:r>
          </a:p>
          <a:p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</p:cSld>
  <p:clrMapOvr>
    <a:masterClrMapping/>
  </p:clrMapOvr>
  <p:transition spd="slow">
    <p:blinds dir="vert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72B7DCB-F9D4-4444-96E8-F1C93441EBCA}"/>
              </a:ext>
            </a:extLst>
          </p:cNvPr>
          <p:cNvSpPr/>
          <p:nvPr/>
        </p:nvSpPr>
        <p:spPr>
          <a:xfrm>
            <a:off x="899592" y="1772816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>
              <a:latin typeface="Gill Sans Nova" panose="020B0602020104020203" pitchFamily="34" charset="0"/>
            </a:endParaRPr>
          </a:p>
          <a:p>
            <a:pPr algn="ctr"/>
            <a:endParaRPr lang="ru-RU" sz="4000" b="1" dirty="0">
              <a:latin typeface="Gill Sans Nova" panose="020B0602020104020203" pitchFamily="34" charset="0"/>
            </a:endParaRPr>
          </a:p>
          <a:p>
            <a:pPr algn="ctr"/>
            <a:r>
              <a:rPr lang="ru-RU" sz="4000" b="1" dirty="0">
                <a:latin typeface="Gill Sans Nova" panose="020B0602020104020203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909942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1827253"/>
            <a:ext cx="4248472" cy="936104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Прогноз расходов на 2025 год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60031" y="1844824"/>
            <a:ext cx="3925193" cy="936104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+ 459,9 млн. руб. к 2024 году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89819" y="3501008"/>
            <a:ext cx="4248472" cy="1152128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расходы на коммунальные услуги с 01.01.2025 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860031" y="3501008"/>
            <a:ext cx="3925193" cy="1152128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на 4 % к 2024 году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89819" y="4797152"/>
            <a:ext cx="4248472" cy="1152128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расходы на прочие товары, работы и услуги с 01.01.2025 г.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0031" y="4797152"/>
            <a:ext cx="3925193" cy="1152128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на 4 % к 2024 году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6350" y="2915652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Gill Sans Nova" panose="020B0602020104020203" pitchFamily="34" charset="0"/>
                <a:cs typeface="Liberation Serif" panose="02020603050405020304" pitchFamily="18" charset="0"/>
              </a:rPr>
              <a:t> </a:t>
            </a:r>
            <a:r>
              <a:rPr lang="ru-RU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из них:</a:t>
            </a:r>
          </a:p>
        </p:txBody>
      </p:sp>
      <p:sp>
        <p:nvSpPr>
          <p:cNvPr id="16" name="Прямоугольник 1">
            <a:extLst>
              <a:ext uri="{FF2B5EF4-FFF2-40B4-BE49-F238E27FC236}">
                <a16:creationId xmlns:a16="http://schemas.microsoft.com/office/drawing/2014/main" id="{7BB976FE-BD0B-4FEE-A6CF-38E8B92B4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50" y="188640"/>
            <a:ext cx="800805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Основные факторы, </a:t>
            </a:r>
            <a:endParaRPr lang="en-US" altLang="ru-RU" sz="24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/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оказавшие влияние на параметры бюджета города:</a:t>
            </a:r>
          </a:p>
          <a:p>
            <a:endParaRPr lang="ru-RU" altLang="ru-RU" sz="20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276881"/>
      </p:ext>
    </p:extLst>
  </p:cSld>
  <p:clrMapOvr>
    <a:masterClrMapping/>
  </p:clrMapOvr>
  <p:transition spd="slow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3140968"/>
            <a:ext cx="4032448" cy="914400"/>
          </a:xfrm>
          <a:prstGeom prst="rect">
            <a:avLst/>
          </a:prstGeom>
          <a:solidFill>
            <a:schemeClr val="bg1"/>
          </a:solidFill>
          <a:ln w="28575">
            <a:solidFill>
              <a:srgbClr val="5CC49C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chemeClr val="tx1"/>
                </a:solidFill>
                <a:latin typeface="Gill Sans Nova" panose="020B0602020104020203" pitchFamily="34" charset="0"/>
                <a:cs typeface="Liberation Serif" panose="02020603050405020304" pitchFamily="18" charset="0"/>
              </a:rPr>
              <a:t>Доходы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990164" y="188913"/>
            <a:ext cx="794948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Проект бюджета городского округа Красноуфимск </a:t>
            </a:r>
            <a:endParaRPr lang="en-US" altLang="ru-RU" sz="2400" b="1" dirty="0">
              <a:latin typeface="Gill Sans MT" panose="020B0502020104020203" pitchFamily="34" charset="0"/>
              <a:cs typeface="Liberation Serif" panose="02020603050405020304" pitchFamily="18" charset="0"/>
            </a:endParaRPr>
          </a:p>
          <a:p>
            <a:pPr algn="ctr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 202</a:t>
            </a:r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– 202</a:t>
            </a:r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7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годы</a:t>
            </a:r>
          </a:p>
        </p:txBody>
      </p:sp>
    </p:spTree>
    <p:extLst>
      <p:ext uri="{BB962C8B-B14F-4D97-AF65-F5344CB8AC3E}">
        <p14:creationId xmlns:p14="http://schemas.microsoft.com/office/powerpoint/2010/main" val="1566305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28872BC-0329-428A-AB65-B0CDB6D2EC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3144483"/>
              </p:ext>
            </p:extLst>
          </p:nvPr>
        </p:nvGraphicFramePr>
        <p:xfrm>
          <a:off x="827584" y="1772816"/>
          <a:ext cx="756084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1259632" y="260350"/>
            <a:ext cx="7200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Структура доходов бюджета 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городского округа Красноуфимск </a:t>
            </a: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на 20</a:t>
            </a:r>
            <a:r>
              <a:rPr lang="en-US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2</a:t>
            </a:r>
            <a:r>
              <a:rPr lang="ru-RU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5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 </a:t>
            </a:r>
          </a:p>
        </p:txBody>
      </p:sp>
      <p:sp>
        <p:nvSpPr>
          <p:cNvPr id="32773" name="TextBox 9"/>
          <p:cNvSpPr txBox="1">
            <a:spLocks noChangeArrowheads="1"/>
          </p:cNvSpPr>
          <p:nvPr/>
        </p:nvSpPr>
        <p:spPr bwMode="auto">
          <a:xfrm>
            <a:off x="2274253" y="3789040"/>
            <a:ext cx="168328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2 915,8</a:t>
            </a:r>
          </a:p>
          <a:p>
            <a:pPr algn="ctr" eaLnBrk="1" hangingPunct="1"/>
            <a:r>
              <a:rPr lang="ru-RU" altLang="ru-RU" sz="20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млн. рублей</a:t>
            </a:r>
          </a:p>
        </p:txBody>
      </p:sp>
    </p:spTree>
  </p:cSld>
  <p:clrMapOvr>
    <a:masterClrMapping/>
  </p:clrMapOvr>
  <p:transition spd="slow">
    <p:wheel spokes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22">
            <a:extLst>
              <a:ext uri="{FF2B5EF4-FFF2-40B4-BE49-F238E27FC236}">
                <a16:creationId xmlns:a16="http://schemas.microsoft.com/office/drawing/2014/main" id="{00CE7DDF-30D9-4345-AF73-C0B8938BB4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113949"/>
              </p:ext>
            </p:extLst>
          </p:nvPr>
        </p:nvGraphicFramePr>
        <p:xfrm>
          <a:off x="899593" y="1844824"/>
          <a:ext cx="7416800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1258888" y="260350"/>
            <a:ext cx="7416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Структура налоговых и неналоговых доходов бюджета городского округа Красноуфимск на 20</a:t>
            </a:r>
            <a:r>
              <a:rPr lang="en-US" altLang="ru-RU" sz="2400" b="1" dirty="0">
                <a:latin typeface="Gill Sans MT" panose="020B0502020104020203" pitchFamily="34" charset="0"/>
                <a:cs typeface="Liberation Serif" panose="02020603050405020304" pitchFamily="18" charset="0"/>
              </a:rPr>
              <a:t>25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 год </a:t>
            </a:r>
          </a:p>
        </p:txBody>
      </p:sp>
      <p:sp>
        <p:nvSpPr>
          <p:cNvPr id="32773" name="TextBox 9"/>
          <p:cNvSpPr txBox="1">
            <a:spLocks noChangeArrowheads="1"/>
          </p:cNvSpPr>
          <p:nvPr/>
        </p:nvSpPr>
        <p:spPr bwMode="auto">
          <a:xfrm>
            <a:off x="2487902" y="2481790"/>
            <a:ext cx="15440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Всего:</a:t>
            </a:r>
          </a:p>
          <a:p>
            <a:pPr algn="ctr" eaLnBrk="1" hangingPunct="1"/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1 013</a:t>
            </a:r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,</a:t>
            </a:r>
            <a:r>
              <a:rPr lang="en-US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2</a:t>
            </a:r>
            <a:endParaRPr lang="ru-RU" altLang="ru-RU" sz="2400" b="1" dirty="0">
              <a:latin typeface="Gill Sans Nova" panose="020B0602020104020203" pitchFamily="34" charset="0"/>
              <a:cs typeface="Liberation Serif" panose="02020603050405020304" pitchFamily="18" charset="0"/>
            </a:endParaRPr>
          </a:p>
          <a:p>
            <a:pPr algn="ctr" eaLnBrk="1" hangingPunct="1"/>
            <a:r>
              <a:rPr lang="ru-RU" altLang="ru-RU" sz="2400" b="1" dirty="0">
                <a:latin typeface="Gill Sans Nova" panose="020B0602020104020203" pitchFamily="34" charset="0"/>
                <a:cs typeface="Liberation Serif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1890094063"/>
      </p:ext>
    </p:extLst>
  </p:cSld>
  <p:clrMapOvr>
    <a:masterClrMapping/>
  </p:clrMapOvr>
  <p:transition spd="slow">
    <p:wheel spokes="1"/>
  </p:transition>
</p:sld>
</file>

<file path=ppt/theme/theme1.xml><?xml version="1.0" encoding="utf-8"?>
<a:theme xmlns:a="http://schemas.openxmlformats.org/drawingml/2006/main" name="Ретро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Другая 1">
      <a:majorFont>
        <a:latin typeface="Liberation Serif"/>
        <a:ea typeface=""/>
        <a:cs typeface=""/>
      </a:majorFont>
      <a:minorFont>
        <a:latin typeface="Liberation Serif"/>
        <a:ea typeface=""/>
        <a:cs typeface=""/>
      </a:minorFont>
    </a:fontScheme>
    <a:fmtScheme name="Густая тень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13239</TotalTime>
  <Words>2366</Words>
  <Application>Microsoft Office PowerPoint</Application>
  <PresentationFormat>Экран (4:3)</PresentationFormat>
  <Paragraphs>483</Paragraphs>
  <Slides>50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</vt:vector>
  </HeadingPairs>
  <TitlesOfParts>
    <vt:vector size="58" baseType="lpstr">
      <vt:lpstr>Arial</vt:lpstr>
      <vt:lpstr>Calibri</vt:lpstr>
      <vt:lpstr>Gill Sans MT</vt:lpstr>
      <vt:lpstr>Gill Sans Nova</vt:lpstr>
      <vt:lpstr>Liberation Serif</vt:lpstr>
      <vt:lpstr>Times New Roman</vt:lpstr>
      <vt:lpstr>Wingdings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</vt:lpstr>
      <vt:lpstr>Презентация PowerPoint</vt:lpstr>
      <vt:lpstr>    </vt:lpstr>
      <vt:lpstr>Презентация PowerPoint</vt:lpstr>
      <vt:lpstr>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Непрограммные направления расходов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VR</dc:creator>
  <cp:lastModifiedBy>User</cp:lastModifiedBy>
  <cp:revision>1433</cp:revision>
  <cp:lastPrinted>2024-12-02T07:42:53Z</cp:lastPrinted>
  <dcterms:created xsi:type="dcterms:W3CDTF">2014-11-27T04:32:35Z</dcterms:created>
  <dcterms:modified xsi:type="dcterms:W3CDTF">2024-12-02T11:35:38Z</dcterms:modified>
</cp:coreProperties>
</file>